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65" r:id="rId5"/>
    <p:sldId id="266" r:id="rId6"/>
    <p:sldId id="259" r:id="rId7"/>
    <p:sldId id="309" r:id="rId8"/>
    <p:sldId id="260" r:id="rId9"/>
    <p:sldId id="267" r:id="rId10"/>
    <p:sldId id="328" r:id="rId11"/>
    <p:sldId id="261" r:id="rId12"/>
    <p:sldId id="268" r:id="rId13"/>
    <p:sldId id="270" r:id="rId14"/>
    <p:sldId id="269" r:id="rId15"/>
    <p:sldId id="271" r:id="rId16"/>
    <p:sldId id="310" r:id="rId17"/>
    <p:sldId id="312" r:id="rId18"/>
    <p:sldId id="327" r:id="rId19"/>
    <p:sldId id="262" r:id="rId20"/>
    <p:sldId id="297" r:id="rId21"/>
    <p:sldId id="273" r:id="rId22"/>
    <p:sldId id="274" r:id="rId23"/>
    <p:sldId id="263" r:id="rId24"/>
    <p:sldId id="277" r:id="rId25"/>
    <p:sldId id="275" r:id="rId26"/>
    <p:sldId id="304" r:id="rId27"/>
    <p:sldId id="278" r:id="rId28"/>
    <p:sldId id="283" r:id="rId29"/>
    <p:sldId id="282" r:id="rId30"/>
    <p:sldId id="284" r:id="rId31"/>
    <p:sldId id="285" r:id="rId32"/>
    <p:sldId id="300" r:id="rId33"/>
    <p:sldId id="301" r:id="rId34"/>
    <p:sldId id="302" r:id="rId35"/>
    <p:sldId id="326" r:id="rId36"/>
    <p:sldId id="303" r:id="rId37"/>
    <p:sldId id="298" r:id="rId38"/>
    <p:sldId id="317" r:id="rId39"/>
    <p:sldId id="299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286" r:id="rId49"/>
    <p:sldId id="287" r:id="rId50"/>
    <p:sldId id="289" r:id="rId51"/>
    <p:sldId id="290" r:id="rId52"/>
    <p:sldId id="291" r:id="rId53"/>
    <p:sldId id="307" r:id="rId54"/>
    <p:sldId id="314" r:id="rId55"/>
    <p:sldId id="316" r:id="rId56"/>
    <p:sldId id="313" r:id="rId57"/>
    <p:sldId id="305" r:id="rId58"/>
    <p:sldId id="306" r:id="rId59"/>
    <p:sldId id="295" r:id="rId60"/>
  </p:sldIdLst>
  <p:sldSz cx="9144000" cy="6858000" type="screen4x3"/>
  <p:notesSz cx="6858000" cy="9144000"/>
  <p:embeddedFontLst>
    <p:embeddedFont>
      <p:font typeface="Monotype Corsiva" pitchFamily="66" charset="0"/>
      <p:italic r:id="rId62"/>
    </p:embeddedFont>
    <p:embeddedFont>
      <p:font typeface="Calibri" pitchFamily="34" charset="0"/>
      <p:regular r:id="rId63"/>
      <p:bold r:id="rId64"/>
      <p:italic r:id="rId65"/>
      <p:boldItalic r:id="rId66"/>
    </p:embeddedFont>
    <p:embeddedFont>
      <p:font typeface="Arial Unicode MS" pitchFamily="34" charset="-128"/>
      <p:regular r:id="rId67"/>
    </p:embeddedFont>
  </p:embeddedFont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88007" autoAdjust="0"/>
  </p:normalViewPr>
  <p:slideViewPr>
    <p:cSldViewPr>
      <p:cViewPr varScale="1">
        <p:scale>
          <a:sx n="44" d="100"/>
          <a:sy n="44" d="100"/>
        </p:scale>
        <p:origin x="-12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0C03EC5-3B99-46B4-9FAA-4C95D2E47F84}" type="datetimeFigureOut">
              <a:rPr lang="it-IT"/>
              <a:pPr>
                <a:defRPr/>
              </a:pPr>
              <a:t>13/02/2012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62664CB-93D0-4633-9E07-4607C840D3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2664CB-93D0-4633-9E07-4607C840D369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E4932-A525-4921-AEB7-BD0CBE84CC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6EE16-C5DA-45B9-9F82-11394FCCE3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5BA89-6D0A-48B5-A354-DFEF1C3441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891E8-6074-4DCF-B697-18953CF3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447B-0D5D-4FB9-93CC-9D57D380D9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B9186-1066-4509-A0FE-0306D18FD2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B9C59-B187-4CCA-A236-0314E3BF7A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8AB46-612F-4E12-9630-76178BA55E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5DC0-6631-4290-8559-6C12348647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1ACB-2EA9-4CBA-B515-C884330DDD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68448-CB17-45FC-A245-E58C1AC807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CD7E12D-4DE6-44D3-BDB2-3F8138FF6D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Dos%20Hermanas\calatrava\Calatrava%20Sculptures%20in%20Movement.mpg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Dos%20Hermanas\calatrava\Calatrava's%20Wave%20at%20the%20Meadows%20Museum%20Dallas.mp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Dos%20Hermanas\calatrava\Santiago%20Calatrava%20Venice%20Canopy.mp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Dos%20Hermanas\calatrava\Time%20Lapse_%20Milwaukee%20Art%20Museum%20-%20Calatrava%20-%20Burke%20Brise%20Soleil%20-%20HD.m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764704"/>
            <a:ext cx="7772400" cy="1470025"/>
          </a:xfrm>
        </p:spPr>
        <p:txBody>
          <a:bodyPr/>
          <a:lstStyle/>
          <a:p>
            <a:r>
              <a:rPr lang="it-IT" sz="6000" dirty="0" err="1" smtClean="0">
                <a:solidFill>
                  <a:srgbClr val="FF0000"/>
                </a:solidFill>
                <a:latin typeface="Monotype Corsiva" pitchFamily="66" charset="0"/>
              </a:rPr>
              <a:t>Calatrava</a:t>
            </a:r>
            <a:r>
              <a:rPr lang="it-IT" sz="6000" dirty="0" smtClean="0">
                <a:solidFill>
                  <a:srgbClr val="FF0000"/>
                </a:solidFill>
                <a:latin typeface="Monotype Corsiva" pitchFamily="66" charset="0"/>
              </a:rPr>
              <a:t> and </a:t>
            </a:r>
            <a:r>
              <a:rPr lang="it-IT" sz="6000" dirty="0" err="1" smtClean="0">
                <a:solidFill>
                  <a:srgbClr val="FF0000"/>
                </a:solidFill>
                <a:latin typeface="Monotype Corsiva" pitchFamily="66" charset="0"/>
              </a:rPr>
              <a:t>Symmetry</a:t>
            </a:r>
            <a:endParaRPr lang="it-IT" sz="6000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371600" y="4797152"/>
            <a:ext cx="6400800" cy="841648"/>
          </a:xfrm>
        </p:spPr>
        <p:txBody>
          <a:bodyPr/>
          <a:lstStyle/>
          <a:p>
            <a:pPr algn="l"/>
            <a:r>
              <a:rPr lang="it-IT" sz="2400" dirty="0" err="1" smtClean="0"/>
              <a:t>I.S.I.S</a:t>
            </a:r>
            <a:r>
              <a:rPr lang="it-IT" sz="2400" dirty="0" smtClean="0"/>
              <a:t> Edith Stein</a:t>
            </a:r>
          </a:p>
          <a:p>
            <a:pPr algn="l"/>
            <a:r>
              <a:rPr lang="it-IT" sz="2400" dirty="0" err="1" smtClean="0"/>
              <a:t>Gavirate</a:t>
            </a:r>
            <a:r>
              <a:rPr lang="it-IT" sz="2400" dirty="0" smtClean="0"/>
              <a:t> - Italy</a:t>
            </a:r>
            <a:endParaRPr lang="it-IT" sz="24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560" y="213285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10800000" lon="10800000" rev="0"/>
            </a:camera>
            <a:lightRig rig="threePt" dir="t"/>
          </a:scene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kumimoji="0" lang="it-IT" sz="6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Symmetry</a:t>
            </a:r>
            <a:r>
              <a:rPr kumimoji="0" lang="it-IT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it-IT" sz="6000" kern="0" dirty="0" smtClean="0">
                <a:solidFill>
                  <a:srgbClr val="FF0000"/>
                </a:solidFill>
                <a:latin typeface="Monotype Corsiva" pitchFamily="66" charset="0"/>
              </a:rPr>
              <a:t>and</a:t>
            </a:r>
            <a:r>
              <a:rPr lang="it-IT" sz="6000" kern="0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it-IT" sz="6000" kern="0" dirty="0" err="1" smtClean="0">
                <a:solidFill>
                  <a:srgbClr val="FF0000"/>
                </a:solidFill>
                <a:latin typeface="Monotype Corsiva" pitchFamily="66" charset="0"/>
              </a:rPr>
              <a:t>Calatrava</a:t>
            </a:r>
            <a:endParaRPr kumimoji="0" lang="it-IT" sz="6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E4932-A525-4921-AEB7-BD0CBE84CCFD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pic>
        <p:nvPicPr>
          <p:cNvPr id="3" name="Immagin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935" y="980728"/>
            <a:ext cx="6120130" cy="423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3347864" y="5548010"/>
            <a:ext cx="2555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Lyon train station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1258888" y="4365625"/>
            <a:ext cx="626586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 smtClean="0">
                <a:latin typeface="Calibri" pitchFamily="34" charset="0"/>
              </a:rPr>
              <a:t>The </a:t>
            </a:r>
            <a:r>
              <a:rPr lang="en-GB" sz="2000" b="1" dirty="0" smtClean="0">
                <a:latin typeface="Calibri" pitchFamily="34" charset="0"/>
              </a:rPr>
              <a:t>Turning </a:t>
            </a:r>
            <a:r>
              <a:rPr lang="en-GB" sz="2000" b="1" dirty="0">
                <a:latin typeface="Calibri" pitchFamily="34" charset="0"/>
              </a:rPr>
              <a:t>Torso</a:t>
            </a:r>
            <a:r>
              <a:rPr lang="en-GB" sz="2000" dirty="0">
                <a:latin typeface="Calibri" pitchFamily="34" charset="0"/>
              </a:rPr>
              <a:t> is the tallest skyscraper in Sweden and the Nordic countries, situated in </a:t>
            </a:r>
            <a:r>
              <a:rPr lang="en-GB" sz="2000" dirty="0" err="1">
                <a:latin typeface="Calibri" pitchFamily="34" charset="0"/>
              </a:rPr>
              <a:t>Malmö</a:t>
            </a:r>
            <a:r>
              <a:rPr lang="en-GB" sz="2000" dirty="0">
                <a:latin typeface="Calibri" pitchFamily="34" charset="0"/>
              </a:rPr>
              <a:t>, Sweden.  It was the tallest building in Scandinavia, the tallest residential building in the EU and the second tallest residential building in Europe.</a:t>
            </a:r>
            <a:endParaRPr lang="it-IT" sz="2000" dirty="0">
              <a:latin typeface="Calibri" pitchFamily="34" charset="0"/>
            </a:endParaRP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428625"/>
            <a:ext cx="602932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Calatrava\Calatrava immagini\Immagini nuove\santiago_calatrava_07_pop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4465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Immagin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0"/>
            <a:ext cx="471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Calatrava\Calatrava immagini\Immagini nuove\Feature0184_02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271588"/>
            <a:ext cx="4214813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F:\Calatrava\Calatrava immagini\Immagini nuove\annisa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285875"/>
            <a:ext cx="3884613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asellaDiTesto 6"/>
          <p:cNvSpPr txBox="1">
            <a:spLocks noChangeArrowheads="1"/>
          </p:cNvSpPr>
          <p:nvPr/>
        </p:nvSpPr>
        <p:spPr bwMode="auto">
          <a:xfrm>
            <a:off x="357188" y="285750"/>
            <a:ext cx="5857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800" dirty="0" err="1">
                <a:latin typeface="+mj-lt"/>
              </a:rPr>
              <a:t>His</a:t>
            </a:r>
            <a:r>
              <a:rPr lang="it-IT" sz="4800" dirty="0">
                <a:latin typeface="+mj-lt"/>
              </a:rPr>
              <a:t> </a:t>
            </a:r>
            <a:r>
              <a:rPr lang="it-IT" sz="4800" dirty="0" err="1">
                <a:latin typeface="+mj-lt"/>
              </a:rPr>
              <a:t>paintings…</a:t>
            </a:r>
            <a:endParaRPr lang="it-IT" sz="4800" dirty="0">
              <a:latin typeface="+mj-lt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ttp://www.arcspace.com/books/Calatrava/images/Calatrava-photo-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548680"/>
            <a:ext cx="2857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276872"/>
            <a:ext cx="30243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971600" y="764704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i="1" dirty="0" smtClean="0"/>
              <a:t>Bull's horns serving as a source of inspiration for legs on an occasional table (1994)</a:t>
            </a:r>
            <a:endParaRPr lang="it-IT" sz="2400" i="1" dirty="0"/>
          </a:p>
        </p:txBody>
      </p:sp>
      <p:sp>
        <p:nvSpPr>
          <p:cNvPr id="6" name="Rettangolo 5"/>
          <p:cNvSpPr/>
          <p:nvPr/>
        </p:nvSpPr>
        <p:spPr>
          <a:xfrm>
            <a:off x="1224136" y="4653136"/>
            <a:ext cx="277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/>
              <a:t>Bull’s head also inspires the shape of the Lusitania Bridge</a:t>
            </a:r>
            <a:endParaRPr lang="it-IT" sz="2400" i="1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4616" y="3212976"/>
            <a:ext cx="4009076" cy="325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ttp://www.arcspace.com/books/Calatrava/images/Calatrava-photo-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361759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http://www.arcspace.com/books/Calatrava/images/Calatrava-photo-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212976"/>
            <a:ext cx="3617595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4499992" y="980728"/>
            <a:ext cx="3384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Drawing for anthropomorphic  table with glass top (1998)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403648" y="4653136"/>
            <a:ext cx="32789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Anthropomorphic table, metal and glass</a:t>
            </a: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ttp://www.arcspace.com/books/Calatrava/images/Calatrava-photo-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501008"/>
            <a:ext cx="3907305" cy="291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http://www.arcspace.com/books/Calatrava/images/Calatrava-photo-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2660" y="764704"/>
            <a:ext cx="392095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827584" y="105273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Watercolor drawing inspired by Classical pediment sculpture (1997)</a:t>
            </a:r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4860032" y="56612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Running torso and cube sculpture (Drawing 1995)</a:t>
            </a:r>
            <a:endParaRPr lang="it-IT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428625"/>
            <a:ext cx="51054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5572125" y="1714500"/>
            <a:ext cx="3170238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100">
                <a:latin typeface="Calibri" pitchFamily="34" charset="0"/>
              </a:rPr>
              <a:t>The </a:t>
            </a:r>
            <a:r>
              <a:rPr lang="en-GB" sz="2100" b="1">
                <a:latin typeface="Calibri" pitchFamily="34" charset="0"/>
              </a:rPr>
              <a:t>Hemisfèric</a:t>
            </a:r>
            <a:r>
              <a:rPr lang="en-GB" sz="2100">
                <a:latin typeface="Calibri" pitchFamily="34" charset="0"/>
              </a:rPr>
              <a:t>  is  an Imax Cinema, Planetarium and Laserium. </a:t>
            </a:r>
          </a:p>
          <a:p>
            <a:pPr algn="ctr">
              <a:spcBef>
                <a:spcPct val="50000"/>
              </a:spcBef>
            </a:pPr>
            <a:r>
              <a:rPr lang="en-GB" sz="2100">
                <a:latin typeface="Calibri" pitchFamily="34" charset="0"/>
              </a:rPr>
              <a:t>The building is meant to resemble a giant eye, and has an approximate surface of 13,000 m². It’s part of the City of Arts and Sciences in Valencia. </a:t>
            </a:r>
            <a:endParaRPr lang="it-IT" sz="2100">
              <a:latin typeface="Calibri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571750"/>
            <a:ext cx="8229600" cy="1143000"/>
          </a:xfrm>
        </p:spPr>
        <p:txBody>
          <a:bodyPr/>
          <a:lstStyle/>
          <a:p>
            <a:pPr eaLnBrk="1" hangingPunct="1"/>
            <a:r>
              <a:rPr lang="it-IT" sz="72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Who</a:t>
            </a:r>
            <a:r>
              <a:rPr lang="it-IT" sz="72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72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is</a:t>
            </a:r>
            <a:r>
              <a:rPr lang="it-IT" sz="72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72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Calatrava</a:t>
            </a:r>
            <a:r>
              <a:rPr lang="it-IT" sz="72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395288" y="299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 sz="4400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1" descr="http://www.arcspace.com/books/Calatrava/images/Calatrava-photo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288059"/>
            <a:ext cx="3594100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1619672" y="836712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/>
              <a:t>Drawings</a:t>
            </a:r>
            <a:r>
              <a:rPr lang="it-IT" sz="2400" dirty="0" smtClean="0"/>
              <a:t> </a:t>
            </a:r>
            <a:r>
              <a:rPr lang="it-IT" sz="2400" dirty="0" err="1" smtClean="0"/>
              <a:t>for</a:t>
            </a:r>
            <a:r>
              <a:rPr lang="it-IT" sz="2400" dirty="0" smtClean="0"/>
              <a:t> L'</a:t>
            </a:r>
            <a:r>
              <a:rPr lang="it-IT" sz="2400" dirty="0" err="1" smtClean="0"/>
              <a:t>Hemisfèric</a:t>
            </a:r>
            <a:r>
              <a:rPr lang="it-IT" sz="2400" dirty="0" smtClean="0"/>
              <a:t> (</a:t>
            </a:r>
            <a:r>
              <a:rPr lang="it-IT" sz="2400" dirty="0" err="1" smtClean="0"/>
              <a:t>Planetarium</a:t>
            </a:r>
            <a:r>
              <a:rPr lang="it-IT" sz="2400" dirty="0" smtClean="0"/>
              <a:t>), Valencia, </a:t>
            </a:r>
            <a:r>
              <a:rPr lang="it-IT" sz="2400" dirty="0" err="1" smtClean="0"/>
              <a:t>Spain</a:t>
            </a:r>
            <a:endParaRPr lang="it-IT" sz="2400" dirty="0"/>
          </a:p>
        </p:txBody>
      </p:sp>
      <p:pic>
        <p:nvPicPr>
          <p:cNvPr id="5" name="Immagine 4" descr="http://www.arcspace.com/books/Calatrava/images/Calatrava-photo-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397" y="2462004"/>
            <a:ext cx="3617595" cy="226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gallery.photo.net/photo/7123700-m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27.media.tumblr.com/tumblr_kxnm75Dl901qas1z7o1_5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60350"/>
            <a:ext cx="468153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042988" y="4365625"/>
            <a:ext cx="734536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/>
              <a:t>The Tenerife’s Auditorium</a:t>
            </a:r>
            <a:r>
              <a:rPr lang="en-GB"/>
              <a:t> has become an architectural symbol of the city of Santa Cruz de Tenerife, the island of Tenerife and the Canary Islands. </a:t>
            </a:r>
          </a:p>
          <a:p>
            <a:pPr algn="ctr">
              <a:spcBef>
                <a:spcPct val="50000"/>
              </a:spcBef>
            </a:pPr>
            <a:r>
              <a:rPr lang="en-GB"/>
              <a:t>It is also regarded as the finest modern building in the Canary Islands and one of the most emblematic buildings of Spanish architecture. </a:t>
            </a:r>
          </a:p>
          <a:p>
            <a:pPr algn="ctr">
              <a:spcBef>
                <a:spcPct val="50000"/>
              </a:spcBef>
            </a:pPr>
            <a:r>
              <a:rPr lang="en-GB"/>
              <a:t>It is one of the major attractions of Tenerife.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rcspace.com/architects/calatrava/Tenerife/9.Teneri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685800"/>
            <a:ext cx="40005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CasellaDiTesto 3"/>
          <p:cNvSpPr txBox="1">
            <a:spLocks noChangeArrowheads="1"/>
          </p:cNvSpPr>
          <p:nvPr/>
        </p:nvSpPr>
        <p:spPr bwMode="auto">
          <a:xfrm>
            <a:off x="285750" y="5572125"/>
            <a:ext cx="32781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800" dirty="0">
                <a:latin typeface="Calibri" pitchFamily="34" charset="0"/>
              </a:rPr>
              <a:t>Inside </a:t>
            </a:r>
          </a:p>
        </p:txBody>
      </p:sp>
      <p:sp>
        <p:nvSpPr>
          <p:cNvPr id="23556" name="CasellaDiTesto 4"/>
          <p:cNvSpPr txBox="1">
            <a:spLocks noChangeArrowheads="1"/>
          </p:cNvSpPr>
          <p:nvPr/>
        </p:nvSpPr>
        <p:spPr bwMode="auto">
          <a:xfrm>
            <a:off x="4500563" y="5572125"/>
            <a:ext cx="2571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dirty="0" err="1">
                <a:latin typeface="Calibri" pitchFamily="34" charset="0"/>
              </a:rPr>
              <a:t>Outside</a:t>
            </a:r>
            <a:r>
              <a:rPr lang="it-IT" sz="2800" dirty="0">
                <a:latin typeface="Calibri" pitchFamily="34" charset="0"/>
              </a:rPr>
              <a:t>  </a:t>
            </a:r>
          </a:p>
        </p:txBody>
      </p:sp>
      <p:pic>
        <p:nvPicPr>
          <p:cNvPr id="23557" name="Immagin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38"/>
            <a:ext cx="428625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F:\Calatrava\Calatrava immagini\Tenerife-Auditor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900" y="1473200"/>
            <a:ext cx="59182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785813"/>
            <a:ext cx="8643938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0/03/Auditorio_de_Tenerife_P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357313"/>
            <a:ext cx="86042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F:\Calatrava\Calatrava immagini\Immagini nuove\calatrava_atlan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785938"/>
            <a:ext cx="28575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http://www.scientificamerican.com/media/inline/3E0F9160-E7F2-99DF-358998AA3C1A910F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63" y="1643063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CasellaDiTesto 4"/>
          <p:cNvSpPr txBox="1">
            <a:spLocks noChangeArrowheads="1"/>
          </p:cNvSpPr>
          <p:nvPr/>
        </p:nvSpPr>
        <p:spPr bwMode="auto">
          <a:xfrm>
            <a:off x="3571875" y="2714625"/>
            <a:ext cx="1928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5400" dirty="0">
                <a:latin typeface="Calibri" pitchFamily="34" charset="0"/>
              </a:rPr>
              <a:t>in the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857250" y="4286250"/>
            <a:ext cx="73580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sz="2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The Constitution Bridge in Venice is defined by </a:t>
            </a:r>
            <a:r>
              <a:rPr lang="en-GB" sz="2000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Calatrava</a:t>
            </a:r>
            <a:r>
              <a:rPr lang="en-GB" sz="2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himself as </a:t>
            </a:r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 </a:t>
            </a:r>
            <a:r>
              <a:rPr lang="en-GB" sz="20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walkway of </a:t>
            </a:r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light</a:t>
            </a:r>
            <a:r>
              <a:rPr lang="en-GB" sz="20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lang="en-GB" sz="2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The structure linking </a:t>
            </a:r>
            <a:r>
              <a:rPr lang="en-GB" sz="2000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Piazzale</a:t>
            </a:r>
            <a:r>
              <a:rPr lang="en-GB" sz="2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Roma with Santa Lucia railway station offers Venice a prominent contemporary landmark and is a strategic part of its integrated transportation system.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27651" name="Picture 4" descr="F:\Calatrava\Calatrava immagini\htfhfghfhghf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500063"/>
            <a:ext cx="648811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642938"/>
            <a:ext cx="7786688" cy="561975"/>
          </a:xfrm>
        </p:spPr>
        <p:txBody>
          <a:bodyPr/>
          <a:lstStyle/>
          <a:p>
            <a:pPr eaLnBrk="1" hangingPunct="1"/>
            <a:r>
              <a:rPr lang="it-IT" sz="4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Biography</a:t>
            </a:r>
            <a:endParaRPr lang="it-IT" sz="40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642938" y="1772817"/>
            <a:ext cx="53879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>
                <a:latin typeface="Calibri" pitchFamily="34" charset="0"/>
              </a:rPr>
              <a:t>Santiago </a:t>
            </a:r>
            <a:r>
              <a:rPr lang="it-IT" sz="2400" dirty="0" err="1">
                <a:latin typeface="Calibri" pitchFamily="34" charset="0"/>
              </a:rPr>
              <a:t>Calatrava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Valls</a:t>
            </a:r>
            <a:r>
              <a:rPr lang="it-IT" sz="2400" dirty="0">
                <a:latin typeface="Calibri" pitchFamily="34" charset="0"/>
              </a:rPr>
              <a:t> , </a:t>
            </a:r>
            <a:r>
              <a:rPr lang="it-IT" sz="2400" dirty="0" err="1">
                <a:latin typeface="Calibri" pitchFamily="34" charset="0"/>
              </a:rPr>
              <a:t>born</a:t>
            </a:r>
            <a:r>
              <a:rPr lang="it-IT" sz="2400" dirty="0">
                <a:latin typeface="Calibri" pitchFamily="34" charset="0"/>
              </a:rPr>
              <a:t> on 28th </a:t>
            </a:r>
            <a:r>
              <a:rPr lang="it-IT" sz="2400" dirty="0" err="1">
                <a:latin typeface="Calibri" pitchFamily="34" charset="0"/>
              </a:rPr>
              <a:t>July</a:t>
            </a:r>
            <a:r>
              <a:rPr lang="it-IT" sz="2400" dirty="0">
                <a:latin typeface="Calibri" pitchFamily="34" charset="0"/>
              </a:rPr>
              <a:t> 1951 in </a:t>
            </a:r>
            <a:r>
              <a:rPr lang="it-IT" sz="2400" dirty="0" err="1">
                <a:latin typeface="Calibri" pitchFamily="34" charset="0"/>
              </a:rPr>
              <a:t>Benimàmet</a:t>
            </a:r>
            <a:r>
              <a:rPr lang="it-IT" sz="2400" dirty="0">
                <a:latin typeface="Calibri" pitchFamily="34" charset="0"/>
              </a:rPr>
              <a:t> (Valencia),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is</a:t>
            </a:r>
            <a:r>
              <a:rPr lang="it-IT" sz="2400" dirty="0">
                <a:latin typeface="Calibri" pitchFamily="34" charset="0"/>
              </a:rPr>
              <a:t> a </a:t>
            </a:r>
            <a:r>
              <a:rPr lang="it-IT" sz="2400" dirty="0" err="1">
                <a:latin typeface="Calibri" pitchFamily="34" charset="0"/>
              </a:rPr>
              <a:t>Spanish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architect</a:t>
            </a:r>
            <a:r>
              <a:rPr lang="it-IT" sz="2400" dirty="0">
                <a:latin typeface="Calibri" pitchFamily="34" charset="0"/>
              </a:rPr>
              <a:t>, </a:t>
            </a:r>
            <a:r>
              <a:rPr lang="it-IT" sz="2400" dirty="0" err="1">
                <a:latin typeface="Calibri" pitchFamily="34" charset="0"/>
              </a:rPr>
              <a:t>sculptor</a:t>
            </a:r>
            <a:r>
              <a:rPr lang="it-IT" sz="2400" dirty="0">
                <a:latin typeface="Calibri" pitchFamily="34" charset="0"/>
              </a:rPr>
              <a:t> and </a:t>
            </a:r>
            <a:r>
              <a:rPr lang="it-IT" sz="2400" dirty="0" err="1">
                <a:latin typeface="Calibri" pitchFamily="34" charset="0"/>
              </a:rPr>
              <a:t>structural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</a:rPr>
              <a:t>engineer</a:t>
            </a:r>
            <a:r>
              <a:rPr lang="it-IT" sz="2400" dirty="0" smtClean="0">
                <a:latin typeface="Calibri" pitchFamily="34" charset="0"/>
              </a:rPr>
              <a:t>.</a:t>
            </a:r>
            <a:endParaRPr lang="it-IT" sz="2400" dirty="0">
              <a:latin typeface="Calibri" pitchFamily="34" charset="0"/>
            </a:endParaRPr>
          </a:p>
        </p:txBody>
      </p:sp>
      <p:pic>
        <p:nvPicPr>
          <p:cNvPr id="4100" name="Picture 6" descr="http://imgs.abduzeedo.com/files/archi/calatrava/calatra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13" y="1857375"/>
            <a:ext cx="3000375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CasellaDiTesto 6"/>
          <p:cNvSpPr txBox="1">
            <a:spLocks noChangeArrowheads="1"/>
          </p:cNvSpPr>
          <p:nvPr/>
        </p:nvSpPr>
        <p:spPr bwMode="auto">
          <a:xfrm>
            <a:off x="611560" y="3429000"/>
            <a:ext cx="5000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 err="1">
                <a:latin typeface="Calibri" pitchFamily="34" charset="0"/>
              </a:rPr>
              <a:t>Classed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now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among</a:t>
            </a:r>
            <a:r>
              <a:rPr lang="it-IT" sz="2400" dirty="0">
                <a:latin typeface="Calibri" pitchFamily="34" charset="0"/>
              </a:rPr>
              <a:t> the elite </a:t>
            </a:r>
            <a:r>
              <a:rPr lang="it-IT" sz="2400" dirty="0" err="1">
                <a:latin typeface="Calibri" pitchFamily="34" charset="0"/>
              </a:rPr>
              <a:t>designers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of</a:t>
            </a:r>
            <a:r>
              <a:rPr lang="it-IT" sz="2400" dirty="0">
                <a:latin typeface="Calibri" pitchFamily="34" charset="0"/>
              </a:rPr>
              <a:t> the world, </a:t>
            </a:r>
            <a:r>
              <a:rPr lang="it-IT" sz="2400" dirty="0" err="1">
                <a:latin typeface="Calibri" pitchFamily="34" charset="0"/>
              </a:rPr>
              <a:t>he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has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offices</a:t>
            </a:r>
            <a:r>
              <a:rPr lang="it-IT" sz="2400" dirty="0">
                <a:latin typeface="Calibri" pitchFamily="34" charset="0"/>
              </a:rPr>
              <a:t> in </a:t>
            </a:r>
            <a:r>
              <a:rPr lang="it-IT" sz="2400" dirty="0" err="1">
                <a:latin typeface="Calibri" pitchFamily="34" charset="0"/>
              </a:rPr>
              <a:t>Zürich</a:t>
            </a:r>
            <a:r>
              <a:rPr lang="it-IT" sz="2400" dirty="0">
                <a:latin typeface="Calibri" pitchFamily="34" charset="0"/>
              </a:rPr>
              <a:t>, </a:t>
            </a:r>
            <a:r>
              <a:rPr lang="it-IT" sz="2400" dirty="0" err="1">
                <a:latin typeface="Calibri" pitchFamily="34" charset="0"/>
              </a:rPr>
              <a:t>Paris</a:t>
            </a:r>
            <a:r>
              <a:rPr lang="it-IT" sz="2400" dirty="0">
                <a:latin typeface="Calibri" pitchFamily="34" charset="0"/>
              </a:rPr>
              <a:t>, Valencia, and New York City. </a:t>
            </a:r>
          </a:p>
          <a:p>
            <a:endParaRPr lang="it-IT" sz="2400" dirty="0">
              <a:latin typeface="Calibri" pitchFamily="34" charset="0"/>
            </a:endParaRPr>
          </a:p>
        </p:txBody>
      </p:sp>
      <p:sp>
        <p:nvSpPr>
          <p:cNvPr id="4102" name="CasellaDiTesto 7"/>
          <p:cNvSpPr txBox="1">
            <a:spLocks noChangeArrowheads="1"/>
          </p:cNvSpPr>
          <p:nvPr/>
        </p:nvSpPr>
        <p:spPr bwMode="auto">
          <a:xfrm>
            <a:off x="611560" y="4653136"/>
            <a:ext cx="5000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>
                <a:latin typeface="Calibri" pitchFamily="34" charset="0"/>
              </a:rPr>
              <a:t>In the </a:t>
            </a:r>
            <a:r>
              <a:rPr lang="it-IT" sz="2400" dirty="0" err="1">
                <a:latin typeface="Calibri" pitchFamily="34" charset="0"/>
              </a:rPr>
              <a:t>projects</a:t>
            </a:r>
            <a:r>
              <a:rPr lang="it-IT" sz="2400" dirty="0">
                <a:latin typeface="Calibri" pitchFamily="34" charset="0"/>
              </a:rPr>
              <a:t>, </a:t>
            </a:r>
            <a:r>
              <a:rPr lang="it-IT" sz="2400" dirty="0" err="1">
                <a:latin typeface="Calibri" pitchFamily="34" charset="0"/>
              </a:rPr>
              <a:t>he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continues</a:t>
            </a:r>
            <a:r>
              <a:rPr lang="it-IT" sz="2400" dirty="0">
                <a:latin typeface="Calibri" pitchFamily="34" charset="0"/>
              </a:rPr>
              <a:t> a </a:t>
            </a:r>
            <a:r>
              <a:rPr lang="it-IT" sz="2400" dirty="0" err="1">
                <a:latin typeface="Calibri" pitchFamily="34" charset="0"/>
              </a:rPr>
              <a:t>tradition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of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Spanish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modernist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engineering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that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includes</a:t>
            </a:r>
            <a:r>
              <a:rPr lang="it-IT" sz="2400" dirty="0">
                <a:latin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</a:rPr>
              <a:t>Félix</a:t>
            </a:r>
            <a:r>
              <a:rPr lang="it-IT" sz="2400" dirty="0">
                <a:latin typeface="Calibri" pitchFamily="34" charset="0"/>
              </a:rPr>
              <a:t> Candela and Antonio </a:t>
            </a:r>
            <a:r>
              <a:rPr lang="it-IT" sz="2400" dirty="0" err="1">
                <a:latin typeface="Calibri" pitchFamily="34" charset="0"/>
              </a:rPr>
              <a:t>Gaudí</a:t>
            </a:r>
            <a:r>
              <a:rPr lang="it-IT" sz="2400" dirty="0">
                <a:latin typeface="Calibri" pitchFamily="34" charset="0"/>
              </a:rPr>
              <a:t>.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warrenwilliams.co.nz/2009/EUR_0349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500063"/>
            <a:ext cx="7500938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ttp://www.only-apartments.com/images/only-apartments/3481/calatrava-bridge-ven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28625"/>
            <a:ext cx="8072437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214313"/>
            <a:ext cx="4900613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071563" y="4143375"/>
            <a:ext cx="671512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>
                <a:latin typeface="Calibri" pitchFamily="34" charset="0"/>
              </a:rPr>
              <a:t>One of the most stunning modern sights in Lisbon is </a:t>
            </a:r>
            <a:r>
              <a:rPr lang="en-GB" sz="2000" b="1" dirty="0" err="1">
                <a:latin typeface="Calibri" pitchFamily="34" charset="0"/>
              </a:rPr>
              <a:t>Oriente</a:t>
            </a:r>
            <a:r>
              <a:rPr lang="en-GB" sz="2000" b="1" dirty="0">
                <a:latin typeface="Calibri" pitchFamily="34" charset="0"/>
              </a:rPr>
              <a:t> Station</a:t>
            </a:r>
            <a:r>
              <a:rPr lang="en-GB" sz="2000" dirty="0">
                <a:latin typeface="Calibri" pitchFamily="34" charset="0"/>
              </a:rPr>
              <a:t>. </a:t>
            </a:r>
          </a:p>
          <a:p>
            <a:pPr algn="ctr">
              <a:spcBef>
                <a:spcPct val="50000"/>
              </a:spcBef>
            </a:pPr>
            <a:r>
              <a:rPr lang="en-GB" sz="2000" dirty="0">
                <a:latin typeface="Calibri" pitchFamily="34" charset="0"/>
              </a:rPr>
              <a:t>The station will soon be expanded to become the main terminal of the high speed train service planned for Lisbon. </a:t>
            </a:r>
          </a:p>
          <a:p>
            <a:pPr algn="ctr">
              <a:spcBef>
                <a:spcPct val="50000"/>
              </a:spcBef>
            </a:pPr>
            <a:r>
              <a:rPr lang="en-GB" sz="2000" dirty="0" err="1">
                <a:latin typeface="Calibri" pitchFamily="34" charset="0"/>
              </a:rPr>
              <a:t>Oriente</a:t>
            </a:r>
            <a:r>
              <a:rPr lang="en-GB" sz="2000" dirty="0">
                <a:latin typeface="Calibri" pitchFamily="34" charset="0"/>
              </a:rPr>
              <a:t> Station is one of the world's largest stations, with 75 million passengers per year which makes it as busy as Grand Central Terminal in New York</a:t>
            </a:r>
            <a:r>
              <a:rPr lang="en-GB" sz="2000" dirty="0" smtClean="0">
                <a:latin typeface="Calibri" pitchFamily="34" charset="0"/>
              </a:rPr>
              <a:t>.</a:t>
            </a:r>
            <a:endParaRPr lang="it-IT" sz="2000" dirty="0">
              <a:latin typeface="Calibri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quintinlake.files.wordpress.com/2011/03/oriente-station-lisbon-calatrava_-7.jpg?w=500&amp;h=3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57250"/>
            <a:ext cx="6929438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farm4.staticflickr.com/3149/2592179785_86b66153fd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071563"/>
            <a:ext cx="6738938" cy="457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ttp://www.arc1.uniroma1.it/saggio/conferenze/matematicaemmer/Sculture_files/image0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604" y="1052736"/>
            <a:ext cx="712879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cdn.c.photoshelter.com/img-get/I0000AqVfVkRwwr4/s/860/688/Oriente-Station-Lisbon-Calatrava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"/>
          <p:cNvSpPr>
            <a:spLocks noChangeArrowheads="1"/>
          </p:cNvSpPr>
          <p:nvPr/>
        </p:nvSpPr>
        <p:spPr bwMode="auto">
          <a:xfrm>
            <a:off x="5004048" y="620688"/>
            <a:ext cx="3799309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Lusitania Bridge</a:t>
            </a:r>
            <a:endParaRPr lang="en-US" sz="3600" dirty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15616" y="4941168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  <a:cs typeface="Calibri" pitchFamily="34" charset="0"/>
              </a:rPr>
              <a:t>The Lusitania Bridge was designed to supplement a 2000 year old Roman bridge, the La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Akazaba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it-IT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29805"/>
            <a:ext cx="3672408" cy="488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37909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5266928" cy="1143000"/>
          </a:xfrm>
        </p:spPr>
        <p:txBody>
          <a:bodyPr/>
          <a:lstStyle/>
          <a:p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Milwakee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Art </a:t>
            </a: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Museum</a:t>
            </a:r>
            <a:endParaRPr lang="it-IT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4020" y="1029441"/>
            <a:ext cx="3038420" cy="461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123728" y="314096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it-IT" sz="2000" dirty="0" err="1" smtClean="0">
                <a:latin typeface="Calibri" pitchFamily="34" charset="0"/>
                <a:cs typeface="Calibri" pitchFamily="34" charset="0"/>
              </a:rPr>
              <a:t>footbridge</a:t>
            </a:r>
            <a:endParaRPr lang="it-IT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asellaDiTesto 2"/>
          <p:cNvSpPr txBox="1">
            <a:spLocks noChangeArrowheads="1"/>
          </p:cNvSpPr>
          <p:nvPr/>
        </p:nvSpPr>
        <p:spPr bwMode="auto">
          <a:xfrm>
            <a:off x="1187624" y="3861048"/>
            <a:ext cx="37924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A suspended pedestrian bridge with a </a:t>
            </a:r>
            <a:r>
              <a:rPr lang="en-US" sz="2000" dirty="0" smtClean="0">
                <a:latin typeface="Calibri" pitchFamily="34" charset="0"/>
              </a:rPr>
              <a:t>200-feet-tall </a:t>
            </a:r>
            <a:r>
              <a:rPr lang="en-US" sz="2000" dirty="0">
                <a:latin typeface="Calibri" pitchFamily="34" charset="0"/>
              </a:rPr>
              <a:t>angled mast and cables crosses Lincoln Memorial Drive at O'Donnell Park.</a:t>
            </a:r>
            <a:endParaRPr lang="it-IT" sz="2000" dirty="0">
              <a:latin typeface="Calibri" pitchFamily="34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9186-1066-4509-A0FE-0306D18FD2B5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magin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157263"/>
            <a:ext cx="442912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Immagine 3" descr="http://www.arcspace.com/books/Calatrava/images/Calatrava-photo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1157263"/>
            <a:ext cx="3929062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egnaposto contenuto 6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1214438"/>
            <a:ext cx="3567112" cy="1989137"/>
          </a:xfrm>
        </p:spPr>
      </p:pic>
      <p:pic>
        <p:nvPicPr>
          <p:cNvPr id="5123" name="Immagine 7" descr="http://www.arc1.uniroma1.it/saggio/conferenze/matematicaemmer/Sculture_files/image045.png"/>
          <p:cNvPicPr>
            <a:picLocks noChangeAspect="1" noChangeArrowheads="1"/>
          </p:cNvPicPr>
          <p:nvPr/>
        </p:nvPicPr>
        <p:blipFill>
          <a:blip r:embed="rId3" cstate="print"/>
          <a:srcRect b="29807"/>
          <a:stretch>
            <a:fillRect/>
          </a:stretch>
        </p:blipFill>
        <p:spPr bwMode="auto">
          <a:xfrm>
            <a:off x="1500188" y="3143250"/>
            <a:ext cx="2455862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CasellaDiTesto 8"/>
          <p:cNvSpPr txBox="1">
            <a:spLocks noChangeArrowheads="1"/>
          </p:cNvSpPr>
          <p:nvPr/>
        </p:nvSpPr>
        <p:spPr bwMode="auto">
          <a:xfrm>
            <a:off x="4572000" y="3929063"/>
            <a:ext cx="3714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Calibri" pitchFamily="34" charset="0"/>
              </a:rPr>
              <a:t>Calatrava is also a prolific sculptor and painter, claiming that the practice of architecture combines all the arts into one. </a:t>
            </a:r>
          </a:p>
        </p:txBody>
      </p:sp>
      <p:sp>
        <p:nvSpPr>
          <p:cNvPr id="5125" name="CasellaDiTesto 9"/>
          <p:cNvSpPr txBox="1">
            <a:spLocks noChangeArrowheads="1"/>
          </p:cNvSpPr>
          <p:nvPr/>
        </p:nvSpPr>
        <p:spPr bwMode="auto">
          <a:xfrm>
            <a:off x="785813" y="1000125"/>
            <a:ext cx="350043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Calibri" pitchFamily="34" charset="0"/>
              </a:rPr>
              <a:t>Calatrava's early career was largely dedicated to bridges and train stations, whose designs elevated the status of civil engineering projects to new heights.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9186-1066-4509-A0FE-0306D18FD2B5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PATH </a:t>
            </a: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Transportation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Hub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(NY)</a:t>
            </a:r>
            <a:endParaRPr lang="it-IT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Segnaposto contenuto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7526" y="1485568"/>
            <a:ext cx="6794618" cy="467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9186-1066-4509-A0FE-0306D18FD2B5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1"/>
            <a:ext cx="3758952" cy="511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1326" y="852743"/>
            <a:ext cx="3717098" cy="514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9186-1066-4509-A0FE-0306D18FD2B5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413792"/>
            <a:ext cx="7056784" cy="1143000"/>
          </a:xfrm>
        </p:spPr>
        <p:txBody>
          <a:bodyPr/>
          <a:lstStyle/>
          <a:p>
            <a:r>
              <a:rPr lang="it-IT" sz="4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City </a:t>
            </a:r>
            <a:r>
              <a:rPr lang="it-IT" sz="4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it-IT" sz="4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4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Arts</a:t>
            </a:r>
            <a:r>
              <a:rPr lang="it-IT" sz="4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and Science (Valencia)</a:t>
            </a:r>
            <a:endParaRPr lang="it-IT" sz="4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55576" y="5229199"/>
            <a:ext cx="7632848" cy="1080121"/>
          </a:xfrm>
        </p:spPr>
        <p:txBody>
          <a:bodyPr/>
          <a:lstStyle/>
          <a:p>
            <a:pPr marL="0" indent="0" algn="ctr">
              <a:buNone/>
            </a:pPr>
            <a:r>
              <a:rPr lang="en-US" sz="2200" i="1" dirty="0" smtClean="0">
                <a:latin typeface="Calibri" pitchFamily="34" charset="0"/>
                <a:cs typeface="Calibri" pitchFamily="34" charset="0"/>
              </a:rPr>
              <a:t>“As the site is close to the sea, and Valencia is so dry, I decided to make water a major element for the whole site using it as a mirror for the architecture.” 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(Santiago </a:t>
            </a:r>
            <a:r>
              <a:rPr lang="en-US" sz="2200" dirty="0" err="1" smtClean="0">
                <a:latin typeface="Calibri" pitchFamily="34" charset="0"/>
                <a:cs typeface="Calibri" pitchFamily="34" charset="0"/>
              </a:rPr>
              <a:t>Calatrava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)</a:t>
            </a:r>
            <a:endParaRPr lang="it-IT" sz="2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it-IT" sz="2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Segnaposto contenuto 4" descr="http://www.arcspace.com/architects/calatrava/camino_moreras/photo-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00808"/>
            <a:ext cx="4536504" cy="340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9186-1066-4509-A0FE-0306D18FD2B5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4149080"/>
            <a:ext cx="4320480" cy="2016224"/>
          </a:xfrm>
        </p:spPr>
        <p:txBody>
          <a:bodyPr/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The City of Arts and Sciences is a large-scale urban recreation center for culture and science which also incorporates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L’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Oceanogràfic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an underwater city designed by the late Felix Candela.</a:t>
            </a:r>
            <a:endParaRPr lang="it-IT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Segnaposto contenuto 4" descr="http://www.arcspace.com/architects/calatrava/camino_moreras/photo-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0728"/>
            <a:ext cx="3902968" cy="292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egnaposto contenuto 5" descr="http://www.arcspace.com/architects/calatrava/camino_moreras/photo-7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3300455" cy="458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9186-1066-4509-A0FE-0306D18FD2B5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Athens Olympic Sports Complex</a:t>
            </a:r>
            <a:endParaRPr lang="it-IT" sz="4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448"/>
            <a:ext cx="6768752" cy="47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 cstate="print"/>
          <a:srcRect r="1760"/>
          <a:stretch>
            <a:fillRect/>
          </a:stretch>
        </p:blipFill>
        <p:spPr bwMode="auto">
          <a:xfrm>
            <a:off x="1187624" y="836712"/>
            <a:ext cx="665018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115616" y="5229200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cs typeface="Calibri" pitchFamily="34" charset="0"/>
              </a:rPr>
              <a:t>Santiago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Calatrava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was commissioned to design several of the venues for the 2004 Summer Olympics in Athens, Greece</a:t>
            </a:r>
            <a:endParaRPr lang="it-IT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Allen Lambert Galleria (Toronto)</a:t>
            </a:r>
            <a:endParaRPr lang="it-IT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Segnaposto contenuto 4" descr="http://www.galinsky.com/buildings/bce/BCE%20bay%20entrance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28800"/>
            <a:ext cx="6300358" cy="471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9186-1066-4509-A0FE-0306D18FD2B5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3322712" cy="5505475"/>
          </a:xfrm>
        </p:spPr>
        <p:txBody>
          <a:bodyPr/>
          <a:lstStyle/>
          <a:p>
            <a:pPr marL="0" indent="0">
              <a:buNone/>
            </a:pP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Walking through this gallery, we are with </a:t>
            </a:r>
            <a:r>
              <a:rPr lang="en-US" sz="2600" i="1" dirty="0" err="1" smtClean="0">
                <a:latin typeface="Calibri" pitchFamily="34" charset="0"/>
                <a:cs typeface="Calibri" pitchFamily="34" charset="0"/>
              </a:rPr>
              <a:t>Calatrava</a:t>
            </a: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 inside the belly of a </a:t>
            </a:r>
            <a:r>
              <a:rPr lang="en-US" sz="2600" i="1" dirty="0" err="1" smtClean="0">
                <a:latin typeface="Calibri" pitchFamily="34" charset="0"/>
                <a:cs typeface="Calibri" pitchFamily="34" charset="0"/>
              </a:rPr>
              <a:t>dynosaur</a:t>
            </a: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: the rib cage is going to expand in a powerful breathe, the limbs must move, the big jaws open and close. Nature and technology are mixed with present and past.</a:t>
            </a:r>
            <a:endParaRPr lang="it-IT" sz="2600" i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it-IT" sz="2600" dirty="0" smtClean="0"/>
              <a:t>[A. Saggio]</a:t>
            </a:r>
            <a:endParaRPr lang="it-IT" sz="2600" dirty="0"/>
          </a:p>
        </p:txBody>
      </p:sp>
      <p:pic>
        <p:nvPicPr>
          <p:cNvPr id="5" name="Segnaposto contenuto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32656"/>
            <a:ext cx="4479032" cy="597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9186-1066-4509-A0FE-0306D18FD2B5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sellaDiTesto 1"/>
          <p:cNvSpPr txBox="1">
            <a:spLocks noChangeArrowheads="1"/>
          </p:cNvSpPr>
          <p:nvPr/>
        </p:nvSpPr>
        <p:spPr bwMode="auto">
          <a:xfrm>
            <a:off x="539552" y="404664"/>
            <a:ext cx="8143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Calatrava</a:t>
            </a:r>
            <a:r>
              <a:rPr lang="it-IT" sz="3600" dirty="0">
                <a:solidFill>
                  <a:srgbClr val="FF0000"/>
                </a:solidFill>
                <a:latin typeface="+mj-lt"/>
                <a:cs typeface="Calibri" pitchFamily="34" charset="0"/>
              </a:rPr>
              <a:t>: </a:t>
            </a:r>
            <a:r>
              <a:rPr lang="it-IT" sz="3600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Architecture</a:t>
            </a:r>
            <a:r>
              <a:rPr lang="it-IT" sz="3600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it-IT" sz="3600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of</a:t>
            </a:r>
            <a:r>
              <a:rPr lang="it-IT" sz="3600" dirty="0">
                <a:solidFill>
                  <a:srgbClr val="FF0000"/>
                </a:solidFill>
                <a:latin typeface="+mj-lt"/>
                <a:cs typeface="Calibri" pitchFamily="34" charset="0"/>
              </a:rPr>
              <a:t> Dance </a:t>
            </a:r>
          </a:p>
        </p:txBody>
      </p:sp>
      <p:sp>
        <p:nvSpPr>
          <p:cNvPr id="36867" name="Rectangle 1"/>
          <p:cNvSpPr>
            <a:spLocks noChangeArrowheads="1"/>
          </p:cNvSpPr>
          <p:nvPr/>
        </p:nvSpPr>
        <p:spPr bwMode="auto">
          <a:xfrm>
            <a:off x="395536" y="4357688"/>
            <a:ext cx="835292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GB" sz="2000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Calatrava</a:t>
            </a:r>
            <a:r>
              <a:rPr lang="en-GB" sz="2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designed five stage sets for the New York City Ballet’s new season entitled </a:t>
            </a:r>
            <a:r>
              <a:rPr lang="en-GB" sz="20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Architecture </a:t>
            </a:r>
            <a:r>
              <a:rPr lang="en-GB" sz="2000" b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of </a:t>
            </a:r>
            <a:r>
              <a:rPr lang="en-GB" sz="20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Dance</a:t>
            </a:r>
            <a:r>
              <a:rPr lang="en-GB" sz="20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en-GB" sz="2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celebrating the fiftieth anniversary of the Lincoln </a:t>
            </a:r>
            <a:r>
              <a:rPr lang="en-GB" sz="2000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Center</a:t>
            </a:r>
            <a:r>
              <a:rPr lang="en-GB" sz="2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of Performing Arts until June 27.</a:t>
            </a:r>
            <a:endParaRPr lang="it-IT" sz="2000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eaLnBrk="0" hangingPunct="0"/>
            <a:endParaRPr lang="en-GB" sz="2000" dirty="0"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pPr eaLnBrk="0" hangingPunct="0"/>
            <a:r>
              <a:rPr lang="en-GB" sz="2000" dirty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Peter Martins</a:t>
            </a:r>
            <a:r>
              <a:rPr lang="en-GB" sz="2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, artistic director of the </a:t>
            </a:r>
            <a:r>
              <a:rPr lang="en-GB" sz="2000" dirty="0">
                <a:latin typeface="Calibri" pitchFamily="34" charset="0"/>
                <a:ea typeface="Arial Unicode MS" pitchFamily="34" charset="-128"/>
                <a:cs typeface="Calibri" pitchFamily="34" charset="0"/>
              </a:rPr>
              <a:t>New York City Ballet</a:t>
            </a:r>
            <a:r>
              <a:rPr lang="en-GB" sz="2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, appointed architect </a:t>
            </a:r>
            <a:r>
              <a:rPr lang="en-GB" sz="2000" dirty="0">
                <a:latin typeface="Calibri" pitchFamily="34" charset="0"/>
                <a:ea typeface="Arial Unicode MS" pitchFamily="34" charset="-128"/>
                <a:cs typeface="Calibri" pitchFamily="34" charset="0"/>
              </a:rPr>
              <a:t>Santiago </a:t>
            </a:r>
            <a:r>
              <a:rPr lang="en-GB" sz="2000" dirty="0" err="1">
                <a:latin typeface="Calibri" pitchFamily="34" charset="0"/>
                <a:ea typeface="Arial Unicode MS" pitchFamily="34" charset="-128"/>
                <a:cs typeface="Calibri" pitchFamily="34" charset="0"/>
              </a:rPr>
              <a:t>Calatrava</a:t>
            </a:r>
            <a:r>
              <a:rPr lang="en-GB" sz="2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to make sets for five out of the seven new shows. </a:t>
            </a:r>
            <a:endParaRPr lang="en-GB" sz="2000" dirty="0">
              <a:latin typeface="Calibri" pitchFamily="34" charset="0"/>
            </a:endParaRPr>
          </a:p>
        </p:txBody>
      </p:sp>
      <p:pic>
        <p:nvPicPr>
          <p:cNvPr id="36868" name="Picture 2" descr="F:\Calatrava\Calatrava immagini\Immagini nuove\calatrava_nyc_ballet_09_pop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357313"/>
            <a:ext cx="4500563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48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F:\Calatrava\Calatrava immagini\Immagini nuove\calatrava_nyc_ballet_03_pop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152400"/>
            <a:ext cx="500062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F:\Calatrava\Calatrava immagini\Immagini nuove\6a00d8341c4e3853ef01348046a248970c-800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88" y="3286125"/>
            <a:ext cx="50101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alatrava.com/content/images/biography/awards/1998_Officier-de-lOrdre-des-Arts-et-Lett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2428875"/>
            <a:ext cx="49482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CasellaDiTesto 5"/>
          <p:cNvSpPr txBox="1">
            <a:spLocks noChangeArrowheads="1"/>
          </p:cNvSpPr>
          <p:nvPr/>
        </p:nvSpPr>
        <p:spPr bwMode="auto">
          <a:xfrm>
            <a:off x="571500" y="928688"/>
            <a:ext cx="8001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dirty="0" err="1">
                <a:latin typeface="Calibri" pitchFamily="34" charset="0"/>
              </a:rPr>
              <a:t>Calatrava</a:t>
            </a:r>
            <a:r>
              <a:rPr lang="it-IT" sz="2000" dirty="0">
                <a:latin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</a:rPr>
              <a:t>has</a:t>
            </a:r>
            <a:r>
              <a:rPr lang="it-IT" sz="2000" dirty="0">
                <a:latin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</a:rPr>
              <a:t>received</a:t>
            </a:r>
            <a:r>
              <a:rPr lang="it-IT" sz="2000" dirty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many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acknowledgements</a:t>
            </a:r>
            <a:r>
              <a:rPr lang="it-IT" sz="2000" dirty="0" smtClean="0">
                <a:latin typeface="Calibri" pitchFamily="34" charset="0"/>
              </a:rPr>
              <a:t>. </a:t>
            </a:r>
            <a:r>
              <a:rPr lang="it-IT" sz="2000" dirty="0" err="1">
                <a:latin typeface="Calibri" pitchFamily="34" charset="0"/>
              </a:rPr>
              <a:t>He</a:t>
            </a:r>
            <a:r>
              <a:rPr lang="it-IT" sz="2000" dirty="0">
                <a:latin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</a:rPr>
              <a:t>received</a:t>
            </a:r>
            <a:r>
              <a:rPr lang="it-IT" sz="2000" dirty="0">
                <a:latin typeface="Calibri" pitchFamily="34" charset="0"/>
              </a:rPr>
              <a:t>  the </a:t>
            </a:r>
            <a:r>
              <a:rPr lang="it-IT" sz="2000" b="1" dirty="0" err="1" smtClean="0">
                <a:latin typeface="Calibri" pitchFamily="34" charset="0"/>
              </a:rPr>
              <a:t>Médaille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>
                <a:latin typeface="Calibri" pitchFamily="34" charset="0"/>
              </a:rPr>
              <a:t>d'</a:t>
            </a:r>
            <a:r>
              <a:rPr lang="it-IT" sz="2000" b="1" dirty="0" err="1">
                <a:latin typeface="Calibri" pitchFamily="34" charset="0"/>
              </a:rPr>
              <a:t>Argent</a:t>
            </a:r>
            <a:r>
              <a:rPr lang="it-IT" sz="2000" b="1" dirty="0">
                <a:latin typeface="Calibri" pitchFamily="34" charset="0"/>
              </a:rPr>
              <a:t> de la </a:t>
            </a:r>
            <a:r>
              <a:rPr lang="it-IT" sz="2000" b="1" dirty="0" err="1">
                <a:latin typeface="Calibri" pitchFamily="34" charset="0"/>
              </a:rPr>
              <a:t>Recherche</a:t>
            </a:r>
            <a:r>
              <a:rPr lang="it-IT" sz="2000" b="1" dirty="0">
                <a:latin typeface="Calibri" pitchFamily="34" charset="0"/>
              </a:rPr>
              <a:t> </a:t>
            </a:r>
            <a:r>
              <a:rPr lang="it-IT" sz="2000" b="1" dirty="0" err="1">
                <a:latin typeface="Calibri" pitchFamily="34" charset="0"/>
              </a:rPr>
              <a:t>et</a:t>
            </a:r>
            <a:r>
              <a:rPr lang="it-IT" sz="2000" b="1" dirty="0">
                <a:latin typeface="Calibri" pitchFamily="34" charset="0"/>
              </a:rPr>
              <a:t> de la </a:t>
            </a:r>
            <a:r>
              <a:rPr lang="it-IT" sz="2000" b="1" dirty="0" err="1" smtClean="0">
                <a:latin typeface="Calibri" pitchFamily="34" charset="0"/>
              </a:rPr>
              <a:t>Technique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>
                <a:latin typeface="Calibri" pitchFamily="34" charset="0"/>
              </a:rPr>
              <a:t>in </a:t>
            </a:r>
            <a:r>
              <a:rPr lang="it-IT" sz="2000" dirty="0" err="1">
                <a:latin typeface="Calibri" pitchFamily="34" charset="0"/>
              </a:rPr>
              <a:t>Paris</a:t>
            </a:r>
            <a:r>
              <a:rPr lang="it-IT" sz="2000" dirty="0">
                <a:latin typeface="Calibri" pitchFamily="34" charset="0"/>
              </a:rPr>
              <a:t>, the </a:t>
            </a:r>
            <a:r>
              <a:rPr lang="it-IT" sz="2000" b="1" dirty="0" err="1">
                <a:latin typeface="Calibri" pitchFamily="34" charset="0"/>
              </a:rPr>
              <a:t>Gold</a:t>
            </a:r>
            <a:r>
              <a:rPr lang="it-IT" sz="2000" b="1" dirty="0">
                <a:latin typeface="Calibri" pitchFamily="34" charset="0"/>
              </a:rPr>
              <a:t> </a:t>
            </a:r>
            <a:r>
              <a:rPr lang="it-IT" sz="2000" b="1" dirty="0" err="1">
                <a:latin typeface="Calibri" pitchFamily="34" charset="0"/>
              </a:rPr>
              <a:t>Medal</a:t>
            </a:r>
            <a:r>
              <a:rPr lang="it-IT" sz="2000" dirty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from</a:t>
            </a:r>
            <a:r>
              <a:rPr lang="it-IT" sz="2000" dirty="0" smtClean="0">
                <a:latin typeface="Calibri" pitchFamily="34" charset="0"/>
              </a:rPr>
              <a:t> the </a:t>
            </a:r>
            <a:r>
              <a:rPr lang="it-IT" sz="2000" dirty="0" err="1">
                <a:latin typeface="Calibri" pitchFamily="34" charset="0"/>
              </a:rPr>
              <a:t>Institution</a:t>
            </a:r>
            <a:r>
              <a:rPr lang="it-IT" sz="2000" dirty="0">
                <a:latin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</a:rPr>
              <a:t>of</a:t>
            </a:r>
            <a:r>
              <a:rPr lang="it-IT" sz="2000" dirty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Structural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</a:rPr>
              <a:t>Engineers</a:t>
            </a:r>
            <a:r>
              <a:rPr lang="it-IT" sz="2000" dirty="0">
                <a:latin typeface="Calibri" pitchFamily="34" charset="0"/>
              </a:rPr>
              <a:t>, the </a:t>
            </a:r>
            <a:r>
              <a:rPr lang="it-IT" sz="2000" b="1" dirty="0" err="1">
                <a:latin typeface="Calibri" pitchFamily="34" charset="0"/>
              </a:rPr>
              <a:t>Gold</a:t>
            </a:r>
            <a:r>
              <a:rPr lang="it-IT" sz="2000" b="1" dirty="0">
                <a:latin typeface="Calibri" pitchFamily="34" charset="0"/>
              </a:rPr>
              <a:t> </a:t>
            </a:r>
            <a:r>
              <a:rPr lang="it-IT" sz="2000" b="1" dirty="0" err="1">
                <a:latin typeface="Calibri" pitchFamily="34" charset="0"/>
              </a:rPr>
              <a:t>Medal</a:t>
            </a:r>
            <a:r>
              <a:rPr lang="it-IT" sz="2000" b="1" dirty="0">
                <a:latin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</a:rPr>
              <a:t>from</a:t>
            </a:r>
            <a:r>
              <a:rPr lang="it-IT" sz="2000" dirty="0">
                <a:latin typeface="Calibri" pitchFamily="34" charset="0"/>
              </a:rPr>
              <a:t> the American </a:t>
            </a:r>
            <a:r>
              <a:rPr lang="it-IT" sz="2000" dirty="0" err="1">
                <a:latin typeface="Calibri" pitchFamily="34" charset="0"/>
              </a:rPr>
              <a:t>Institute</a:t>
            </a:r>
            <a:r>
              <a:rPr lang="it-IT" sz="2000" dirty="0">
                <a:latin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</a:rPr>
              <a:t>of</a:t>
            </a:r>
            <a:r>
              <a:rPr lang="it-IT" sz="2000" dirty="0">
                <a:latin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</a:rPr>
              <a:t>Architects</a:t>
            </a:r>
            <a:r>
              <a:rPr lang="it-IT" sz="2000" dirty="0">
                <a:latin typeface="Calibri" pitchFamily="34" charset="0"/>
              </a:rPr>
              <a:t>.</a:t>
            </a:r>
          </a:p>
        </p:txBody>
      </p:sp>
      <p:pic>
        <p:nvPicPr>
          <p:cNvPr id="6148" name="Picture 4" descr="http://www.calatrava.com/content/images/biography/awards/2000_6_The-Algur-H.-Meadows-Award-for-Excellence-in-the-Ar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428875"/>
            <a:ext cx="2754312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9186-1066-4509-A0FE-0306D18FD2B5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Calatrava\Calatrava immagini\Immagini nuove\calatrava_nyc_ballet_07_pop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1735" y="3500438"/>
            <a:ext cx="5000625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 descr="F:\Calatrava\Calatrava immagini\Immagini nuove\calatrava_nyc_ballet_08_pop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807" y="285750"/>
            <a:ext cx="4986337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asellaDiTesto 2"/>
          <p:cNvSpPr txBox="1">
            <a:spLocks noChangeArrowheads="1"/>
          </p:cNvSpPr>
          <p:nvPr/>
        </p:nvSpPr>
        <p:spPr bwMode="auto">
          <a:xfrm>
            <a:off x="642938" y="2214563"/>
            <a:ext cx="79295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5400" dirty="0" err="1">
                <a:latin typeface="+mj-lt"/>
              </a:rPr>
              <a:t>Calatrava</a:t>
            </a:r>
            <a:r>
              <a:rPr lang="it-IT" sz="5400" dirty="0">
                <a:latin typeface="+mj-lt"/>
              </a:rPr>
              <a:t>  </a:t>
            </a:r>
            <a:r>
              <a:rPr lang="it-IT" sz="5400" dirty="0" err="1">
                <a:latin typeface="+mj-lt"/>
              </a:rPr>
              <a:t>as</a:t>
            </a:r>
            <a:r>
              <a:rPr lang="it-IT" sz="5400" dirty="0">
                <a:latin typeface="+mj-lt"/>
              </a:rPr>
              <a:t> </a:t>
            </a:r>
            <a:r>
              <a:rPr lang="it-IT" sz="5400" dirty="0" smtClean="0">
                <a:latin typeface="+mj-lt"/>
              </a:rPr>
              <a:t>a </a:t>
            </a:r>
            <a:r>
              <a:rPr lang="it-IT" sz="5400" dirty="0" err="1" smtClean="0">
                <a:latin typeface="+mj-lt"/>
              </a:rPr>
              <a:t>ceramist</a:t>
            </a:r>
            <a:r>
              <a:rPr lang="it-IT" sz="5400" dirty="0" smtClean="0">
                <a:latin typeface="+mj-lt"/>
              </a:rPr>
              <a:t> </a:t>
            </a:r>
            <a:r>
              <a:rPr lang="it-IT" sz="5400" dirty="0">
                <a:latin typeface="+mj-lt"/>
              </a:rPr>
              <a:t>and </a:t>
            </a:r>
            <a:r>
              <a:rPr lang="it-IT" sz="5400" dirty="0" smtClean="0">
                <a:latin typeface="+mj-lt"/>
              </a:rPr>
              <a:t>a </a:t>
            </a:r>
            <a:r>
              <a:rPr lang="it-IT" sz="5400" dirty="0" err="1" smtClean="0">
                <a:latin typeface="+mj-lt"/>
              </a:rPr>
              <a:t>sculptor</a:t>
            </a:r>
            <a:r>
              <a:rPr lang="it-IT" sz="5400" dirty="0" err="1">
                <a:latin typeface="+mj-lt"/>
              </a:rPr>
              <a:t>……</a:t>
            </a:r>
            <a:endParaRPr lang="it-IT" sz="5400" dirty="0">
              <a:latin typeface="+mj-lt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467544" y="1124744"/>
            <a:ext cx="42148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dirty="0">
                <a:latin typeface="Calibri" pitchFamily="34" charset="0"/>
                <a:ea typeface="Times New Roman" pitchFamily="18" charset="0"/>
                <a:cs typeface="Arial" charset="0"/>
              </a:rPr>
              <a:t>In the sculpture </a:t>
            </a:r>
            <a:r>
              <a:rPr lang="en-US" b="1" dirty="0" smtClean="0">
                <a:latin typeface="Calibri" pitchFamily="34" charset="0"/>
                <a:ea typeface="Times New Roman" pitchFamily="18" charset="0"/>
                <a:cs typeface="Arial" charset="0"/>
              </a:rPr>
              <a:t>Torus</a:t>
            </a:r>
            <a:r>
              <a:rPr lang="en-US" dirty="0" smtClean="0">
                <a:latin typeface="Calibri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en-US" dirty="0">
                <a:latin typeface="Calibri" pitchFamily="34" charset="0"/>
                <a:ea typeface="Times New Roman" pitchFamily="18" charset="0"/>
                <a:cs typeface="Arial" charset="0"/>
              </a:rPr>
              <a:t>of 1985, two cubes asymmetrically lean on the heads of many cones, being hold in position by ropes. </a:t>
            </a:r>
            <a:r>
              <a:rPr lang="en-US" dirty="0" smtClean="0">
                <a:latin typeface="Calibri" pitchFamily="34" charset="0"/>
                <a:ea typeface="Times New Roman" pitchFamily="18" charset="0"/>
                <a:cs typeface="Arial" charset="0"/>
              </a:rPr>
              <a:t> </a:t>
            </a:r>
            <a:endParaRPr lang="en-US" dirty="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40963" name="Immagine 2" descr="http://www.arc1.uniroma1.it/saggio/conferenze/matematicaemmer/Sculture_files/image045.png"/>
          <p:cNvPicPr>
            <a:picLocks noChangeAspect="1" noChangeArrowheads="1"/>
          </p:cNvPicPr>
          <p:nvPr/>
        </p:nvPicPr>
        <p:blipFill>
          <a:blip r:embed="rId2" cstate="print"/>
          <a:srcRect b="29807"/>
          <a:stretch>
            <a:fillRect/>
          </a:stretch>
        </p:blipFill>
        <p:spPr bwMode="auto">
          <a:xfrm>
            <a:off x="4857750" y="1071563"/>
            <a:ext cx="3786188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CasellaDiTesto 3"/>
          <p:cNvSpPr txBox="1">
            <a:spLocks noChangeArrowheads="1"/>
          </p:cNvSpPr>
          <p:nvPr/>
        </p:nvSpPr>
        <p:spPr bwMode="auto">
          <a:xfrm>
            <a:off x="467544" y="2060848"/>
            <a:ext cx="4143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  <a:ea typeface="Times New Roman" pitchFamily="18" charset="0"/>
                <a:cs typeface="Arial" charset="0"/>
              </a:rPr>
              <a:t>They are volumes suspended in the space forming a composition statically controlled but at the same time far away from any abstract </a:t>
            </a:r>
            <a:r>
              <a:rPr lang="en-US" dirty="0" smtClean="0">
                <a:latin typeface="Calibri" pitchFamily="34" charset="0"/>
                <a:ea typeface="Times New Roman" pitchFamily="18" charset="0"/>
                <a:cs typeface="Arial" charset="0"/>
              </a:rPr>
              <a:t>rationality.</a:t>
            </a:r>
            <a:endParaRPr lang="en-US" dirty="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40965" name="CasellaDiTesto 4"/>
          <p:cNvSpPr txBox="1">
            <a:spLocks noChangeArrowheads="1"/>
          </p:cNvSpPr>
          <p:nvPr/>
        </p:nvSpPr>
        <p:spPr bwMode="auto">
          <a:xfrm>
            <a:off x="500063" y="428625"/>
            <a:ext cx="2500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dirty="0">
                <a:latin typeface="+mn-lt"/>
              </a:rPr>
              <a:t>The </a:t>
            </a:r>
            <a:r>
              <a:rPr lang="it-IT" sz="3600" dirty="0" err="1">
                <a:latin typeface="+mn-lt"/>
              </a:rPr>
              <a:t>Torus</a:t>
            </a:r>
            <a:endParaRPr lang="it-IT" sz="3600" dirty="0">
              <a:latin typeface="+mn-lt"/>
            </a:endParaRPr>
          </a:p>
        </p:txBody>
      </p:sp>
      <p:pic>
        <p:nvPicPr>
          <p:cNvPr id="40966" name="Immagine 5" descr="http://www.arcspace.com/books/Calatrava/images/Calatrava-photo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01008"/>
            <a:ext cx="4299723" cy="299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err="1" smtClean="0">
                <a:solidFill>
                  <a:srgbClr val="FF0000"/>
                </a:solidFill>
              </a:rPr>
              <a:t>Calatrava</a:t>
            </a:r>
            <a:r>
              <a:rPr lang="it-IT" sz="2800" dirty="0" smtClean="0">
                <a:solidFill>
                  <a:srgbClr val="FF0000"/>
                </a:solidFill>
              </a:rPr>
              <a:t>’s </a:t>
            </a:r>
            <a:r>
              <a:rPr lang="it-IT" sz="2800" dirty="0" err="1" smtClean="0">
                <a:solidFill>
                  <a:srgbClr val="FF0000"/>
                </a:solidFill>
              </a:rPr>
              <a:t>exhibit</a:t>
            </a:r>
            <a:r>
              <a:rPr lang="it-IT" sz="2800" dirty="0" smtClean="0">
                <a:solidFill>
                  <a:srgbClr val="FF0000"/>
                </a:solidFill>
              </a:rPr>
              <a:t> at Palazzo Strozzi, </a:t>
            </a:r>
            <a:r>
              <a:rPr lang="it-IT" sz="2800" dirty="0" err="1" smtClean="0">
                <a:solidFill>
                  <a:srgbClr val="FF0000"/>
                </a:solidFill>
              </a:rPr>
              <a:t>Florence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  <p:pic>
        <p:nvPicPr>
          <p:cNvPr id="6" name="Calatrava Sculptures in Movement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1446847"/>
            <a:ext cx="5904656" cy="4831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research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the </a:t>
            </a: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motion</a:t>
            </a:r>
            <a:endParaRPr lang="it-IT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Many works of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Calatrava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suggest the possibility of the motion, and some are really moving. </a:t>
            </a:r>
          </a:p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For Santiago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Calatrava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motion, even only imagined or virtual, is a fruitful inspiration.</a:t>
            </a:r>
            <a:endParaRPr lang="it-IT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Immagine 3" descr="http://www.arc1.uniroma1.it/saggio/conferenze/matematicaemmer/Sculture_files/image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484784"/>
            <a:ext cx="3163965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54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Entrance to the Monastery district of St. Galle</a:t>
            </a:r>
            <a:endParaRPr lang="it-IT" sz="32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9720" y="5085184"/>
            <a:ext cx="7194648" cy="132901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entrance emerges and flattens to the ground, opening and closing like a sunflower</a:t>
            </a:r>
            <a:endParaRPr lang="it-IT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Segnaposto contenuto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72816"/>
            <a:ext cx="5054790" cy="30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9186-1066-4509-A0FE-0306D18FD2B5}" type="slidenum">
              <a:rPr lang="it-IT" smtClean="0"/>
              <a:pPr>
                <a:defRPr/>
              </a:pPr>
              <a:t>55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Calatrava</a:t>
            </a:r>
            <a:r>
              <a:rPr lang="it-IT" sz="28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’s </a:t>
            </a:r>
            <a:r>
              <a:rPr lang="it-IT" sz="28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wave</a:t>
            </a:r>
            <a:r>
              <a:rPr lang="it-IT" sz="28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at </a:t>
            </a:r>
            <a:r>
              <a:rPr lang="it-IT" sz="28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Meadows</a:t>
            </a:r>
            <a:r>
              <a:rPr lang="it-IT" sz="28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8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Museum</a:t>
            </a:r>
            <a:r>
              <a:rPr lang="it-IT" sz="28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Dallas</a:t>
            </a:r>
            <a:endParaRPr lang="it-IT" sz="28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  <p:pic>
        <p:nvPicPr>
          <p:cNvPr id="7" name="Calatrava's Wave at the Meadows Museum Dallas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54050" y="1556792"/>
            <a:ext cx="5635900" cy="4611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Project </a:t>
            </a:r>
            <a:r>
              <a:rPr lang="it-IT" sz="28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it-IT" sz="28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it-IT" sz="28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movable</a:t>
            </a:r>
            <a:r>
              <a:rPr lang="it-IT" sz="28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8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canopy</a:t>
            </a:r>
            <a:r>
              <a:rPr lang="it-IT" sz="28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8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for</a:t>
            </a:r>
            <a:r>
              <a:rPr lang="it-IT" sz="28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8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Venice</a:t>
            </a:r>
            <a:endParaRPr lang="it-IT" sz="28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57</a:t>
            </a:fld>
            <a:endParaRPr lang="it-IT"/>
          </a:p>
        </p:txBody>
      </p:sp>
      <p:pic>
        <p:nvPicPr>
          <p:cNvPr id="7" name="Santiago Calatrava Venice Canopy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1564678"/>
            <a:ext cx="5616624" cy="4595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Movable</a:t>
            </a:r>
            <a:r>
              <a:rPr lang="it-IT" sz="32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32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roof</a:t>
            </a:r>
            <a:r>
              <a:rPr lang="it-IT" sz="32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32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it-IT" sz="32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the </a:t>
            </a:r>
            <a:r>
              <a:rPr lang="it-IT" sz="32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Milwakee</a:t>
            </a:r>
            <a:r>
              <a:rPr lang="it-IT" sz="32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Art </a:t>
            </a:r>
            <a:r>
              <a:rPr lang="it-IT" sz="32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Museum</a:t>
            </a:r>
            <a:endParaRPr lang="it-IT" sz="32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58</a:t>
            </a:fld>
            <a:endParaRPr lang="it-IT"/>
          </a:p>
        </p:txBody>
      </p:sp>
      <p:pic>
        <p:nvPicPr>
          <p:cNvPr id="8" name="Time Lapse_ Milwaukee Art Museum - Calatrava - Burke Brise Soleil - HD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1564678"/>
            <a:ext cx="5616624" cy="4595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sellaDiTesto 2"/>
          <p:cNvSpPr txBox="1">
            <a:spLocks noChangeArrowheads="1"/>
          </p:cNvSpPr>
          <p:nvPr/>
        </p:nvSpPr>
        <p:spPr bwMode="auto">
          <a:xfrm>
            <a:off x="2123728" y="2286000"/>
            <a:ext cx="49291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9600" dirty="0">
                <a:latin typeface="Monotype Corsiva" pitchFamily="66" charset="0"/>
              </a:rPr>
              <a:t>The end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428875"/>
            <a:ext cx="8229600" cy="1143000"/>
          </a:xfrm>
        </p:spPr>
        <p:txBody>
          <a:bodyPr/>
          <a:lstStyle/>
          <a:p>
            <a:pPr eaLnBrk="1" hangingPunct="1"/>
            <a:r>
              <a:rPr lang="it-IT" sz="8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Why</a:t>
            </a:r>
            <a:r>
              <a:rPr lang="it-IT" sz="8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8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Calatrava</a:t>
            </a:r>
            <a:r>
              <a:rPr lang="it-IT" sz="8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Calatrava</a:t>
            </a:r>
            <a:r>
              <a:rPr lang="it-IT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Mathematics</a:t>
            </a:r>
            <a:endParaRPr lang="it-IT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200" dirty="0" smtClean="0"/>
              <a:t>For Santiago </a:t>
            </a:r>
            <a:r>
              <a:rPr lang="en-US" sz="2200" dirty="0" err="1" smtClean="0"/>
              <a:t>Calatrava</a:t>
            </a:r>
            <a:r>
              <a:rPr lang="en-US" sz="2200" dirty="0" smtClean="0"/>
              <a:t> scientific analysis, computation and mathematical modeling insolvably interweave with the artistic and expressive research. </a:t>
            </a:r>
          </a:p>
          <a:p>
            <a:r>
              <a:rPr lang="en-US" sz="2200" dirty="0" smtClean="0"/>
              <a:t>It is apparent that his work arouses interest and curiosity among all the scholars who explore the links between mathematics and art.</a:t>
            </a:r>
            <a:endParaRPr lang="it-IT" sz="2200" dirty="0"/>
          </a:p>
        </p:txBody>
      </p:sp>
      <p:pic>
        <p:nvPicPr>
          <p:cNvPr id="5" name="Segnaposto contenuto 4" descr="http://www.arc1.uniroma1.it/saggio/conferenze/matematicaemmer/Sculture_files/image063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0006" y="1600200"/>
            <a:ext cx="30149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9186-1066-4509-A0FE-0306D18FD2B5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Symmetry</a:t>
            </a:r>
            <a:endParaRPr lang="it-IT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84213" y="1916113"/>
            <a:ext cx="78882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theme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“</a:t>
            </a:r>
            <a:r>
              <a:rPr lang="it-IT" dirty="0" err="1"/>
              <a:t>Comenius</a:t>
            </a:r>
            <a:r>
              <a:rPr lang="it-IT" dirty="0"/>
              <a:t> Project”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symmetry</a:t>
            </a:r>
            <a:r>
              <a:rPr lang="it-IT" dirty="0"/>
              <a:t>.</a:t>
            </a:r>
            <a:endParaRPr lang="en-US" dirty="0"/>
          </a:p>
          <a:p>
            <a:r>
              <a:rPr lang="en-US" dirty="0"/>
              <a:t>Symmetry is when one shape becomes exactly like another if you flip, slide or turn it. </a:t>
            </a:r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decided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link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architecture</a:t>
            </a:r>
            <a:r>
              <a:rPr lang="it-IT" dirty="0"/>
              <a:t> and </a:t>
            </a:r>
            <a:r>
              <a:rPr lang="it-IT" dirty="0" err="1" smtClean="0"/>
              <a:t>Calatrava</a:t>
            </a:r>
            <a:r>
              <a:rPr lang="it-IT" dirty="0" smtClean="0"/>
              <a:t>’s work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/>
              <a:t>best </a:t>
            </a:r>
            <a:r>
              <a:rPr lang="it-IT" dirty="0" err="1" smtClean="0"/>
              <a:t>examples</a:t>
            </a:r>
            <a:r>
              <a:rPr lang="it-IT" dirty="0" smtClean="0"/>
              <a:t>. </a:t>
            </a:r>
            <a:endParaRPr lang="en-US" dirty="0"/>
          </a:p>
          <a:p>
            <a:endParaRPr lang="it-IT" dirty="0"/>
          </a:p>
        </p:txBody>
      </p:sp>
      <p:pic>
        <p:nvPicPr>
          <p:cNvPr id="8196" name="Picture 9" descr="F:\Calatrava\Calatrava immagini\Immagini nuove\fig8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3643313"/>
            <a:ext cx="3857625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 descr="F:\Calatrava\Calatrava immagini\Immagini nuove\Santiago_Calatrava_Ysios_Bodega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786188"/>
            <a:ext cx="4071937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91E8-6074-4DCF-B697-18953CF35486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"/>
          <p:cNvSpPr txBox="1">
            <a:spLocks noChangeArrowheads="1"/>
          </p:cNvSpPr>
          <p:nvPr/>
        </p:nvSpPr>
        <p:spPr bwMode="auto">
          <a:xfrm>
            <a:off x="642938" y="1357313"/>
            <a:ext cx="80010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5400" dirty="0" err="1"/>
              <a:t>He</a:t>
            </a:r>
            <a:r>
              <a:rPr lang="it-IT" sz="5400" dirty="0"/>
              <a:t> </a:t>
            </a:r>
            <a:r>
              <a:rPr lang="it-IT" sz="5400" dirty="0" err="1"/>
              <a:t>studies</a:t>
            </a:r>
            <a:r>
              <a:rPr lang="it-IT" sz="5400" dirty="0"/>
              <a:t> the </a:t>
            </a:r>
            <a:r>
              <a:rPr lang="it-IT" sz="5400" dirty="0" err="1"/>
              <a:t>symmetry</a:t>
            </a:r>
            <a:r>
              <a:rPr lang="it-IT" sz="5400" dirty="0"/>
              <a:t> in nature and </a:t>
            </a:r>
            <a:r>
              <a:rPr lang="it-IT" sz="5400" dirty="0" err="1"/>
              <a:t>human</a:t>
            </a:r>
            <a:r>
              <a:rPr lang="it-IT" sz="5400" dirty="0"/>
              <a:t> body, </a:t>
            </a:r>
            <a:r>
              <a:rPr lang="it-IT" sz="5400" dirty="0" err="1" smtClean="0"/>
              <a:t>that</a:t>
            </a:r>
            <a:r>
              <a:rPr lang="it-IT" sz="5400" dirty="0" smtClean="0"/>
              <a:t> </a:t>
            </a:r>
            <a:r>
              <a:rPr lang="it-IT" sz="5400" dirty="0" err="1" smtClean="0"/>
              <a:t>often</a:t>
            </a:r>
            <a:r>
              <a:rPr lang="it-IT" sz="5400" dirty="0" smtClean="0"/>
              <a:t> </a:t>
            </a:r>
            <a:r>
              <a:rPr lang="it-IT" sz="5400" dirty="0" err="1"/>
              <a:t>inspire</a:t>
            </a:r>
            <a:r>
              <a:rPr lang="it-IT" sz="5400" dirty="0"/>
              <a:t> </a:t>
            </a:r>
            <a:r>
              <a:rPr lang="it-IT" sz="5400" dirty="0" err="1"/>
              <a:t>his</a:t>
            </a:r>
            <a:r>
              <a:rPr lang="it-IT" sz="5400" dirty="0"/>
              <a:t> </a:t>
            </a:r>
            <a:r>
              <a:rPr lang="it-IT" sz="5400" dirty="0" err="1"/>
              <a:t>works</a:t>
            </a:r>
            <a:r>
              <a:rPr lang="it-IT" sz="5400" dirty="0"/>
              <a:t>...</a:t>
            </a:r>
          </a:p>
          <a:p>
            <a:pPr>
              <a:spcBef>
                <a:spcPct val="50000"/>
              </a:spcBef>
            </a:pP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45DC0-6631-4290-8559-6C123486475F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1109</Words>
  <Application>Microsoft Office PowerPoint</Application>
  <PresentationFormat>Presentazione su schermo (4:3)</PresentationFormat>
  <Paragraphs>135</Paragraphs>
  <Slides>59</Slides>
  <Notes>1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5" baseType="lpstr">
      <vt:lpstr>Arial</vt:lpstr>
      <vt:lpstr>Monotype Corsiva</vt:lpstr>
      <vt:lpstr>Calibri</vt:lpstr>
      <vt:lpstr>Times New Roman</vt:lpstr>
      <vt:lpstr>Arial Unicode MS</vt:lpstr>
      <vt:lpstr>Struttura predefinita</vt:lpstr>
      <vt:lpstr>Calatrava and Symmetry</vt:lpstr>
      <vt:lpstr>Who is Calatrava?</vt:lpstr>
      <vt:lpstr>Biography</vt:lpstr>
      <vt:lpstr>Diapositiva 4</vt:lpstr>
      <vt:lpstr>Diapositiva 5</vt:lpstr>
      <vt:lpstr>Why Calatrava?</vt:lpstr>
      <vt:lpstr>Calatrava and Mathematics</vt:lpstr>
      <vt:lpstr>Symmetry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Milwakee Art Museum</vt:lpstr>
      <vt:lpstr>Diapositiva 39</vt:lpstr>
      <vt:lpstr>PATH Transportation Hub (NY)</vt:lpstr>
      <vt:lpstr>Diapositiva 41</vt:lpstr>
      <vt:lpstr>City of Arts and Science (Valencia)</vt:lpstr>
      <vt:lpstr>The City of Arts and Sciences is a large-scale urban recreation center for culture and science which also incorporates L’Oceanogràfic, an underwater city designed by the late Felix Candela.</vt:lpstr>
      <vt:lpstr>Athens Olympic Sports Complex</vt:lpstr>
      <vt:lpstr>Diapositiva 45</vt:lpstr>
      <vt:lpstr>Allen Lambert Galleria (Toronto)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Calatrava’s exhibit at Palazzo Strozzi, Florence</vt:lpstr>
      <vt:lpstr>The research of the motion</vt:lpstr>
      <vt:lpstr>Entrance to the Monastery district of St. Galle</vt:lpstr>
      <vt:lpstr>Calatrava’s wave at Meadows Museum, Dallas</vt:lpstr>
      <vt:lpstr>Project of a movable canopy for Venice</vt:lpstr>
      <vt:lpstr>Movable roof of the Milwakee Art Museum</vt:lpstr>
      <vt:lpstr>Diapositiva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Calatrava and symmetry</dc:title>
  <dc:creator>casa</dc:creator>
  <cp:lastModifiedBy>Roberto</cp:lastModifiedBy>
  <cp:revision>94</cp:revision>
  <dcterms:created xsi:type="dcterms:W3CDTF">2011-12-31T10:01:33Z</dcterms:created>
  <dcterms:modified xsi:type="dcterms:W3CDTF">2012-02-13T08:51:23Z</dcterms:modified>
</cp:coreProperties>
</file>