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84" r:id="rId2"/>
    <p:sldId id="337" r:id="rId3"/>
    <p:sldId id="324" r:id="rId4"/>
    <p:sldId id="285" r:id="rId5"/>
    <p:sldId id="270" r:id="rId6"/>
    <p:sldId id="338" r:id="rId7"/>
    <p:sldId id="271" r:id="rId8"/>
    <p:sldId id="272" r:id="rId9"/>
    <p:sldId id="273" r:id="rId10"/>
    <p:sldId id="274" r:id="rId11"/>
    <p:sldId id="275" r:id="rId12"/>
    <p:sldId id="315" r:id="rId13"/>
    <p:sldId id="296" r:id="rId14"/>
    <p:sldId id="32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97" r:id="rId23"/>
    <p:sldId id="327" r:id="rId24"/>
    <p:sldId id="328" r:id="rId25"/>
    <p:sldId id="329" r:id="rId26"/>
    <p:sldId id="293" r:id="rId27"/>
    <p:sldId id="291" r:id="rId28"/>
    <p:sldId id="341" r:id="rId29"/>
    <p:sldId id="342" r:id="rId30"/>
    <p:sldId id="344" r:id="rId31"/>
    <p:sldId id="343" r:id="rId32"/>
    <p:sldId id="299" r:id="rId33"/>
    <p:sldId id="300" r:id="rId34"/>
    <p:sldId id="339" r:id="rId35"/>
    <p:sldId id="309" r:id="rId36"/>
    <p:sldId id="331" r:id="rId37"/>
    <p:sldId id="332" r:id="rId38"/>
    <p:sldId id="330" r:id="rId39"/>
    <p:sldId id="310" r:id="rId40"/>
    <p:sldId id="311" r:id="rId41"/>
    <p:sldId id="312" r:id="rId42"/>
    <p:sldId id="313" r:id="rId43"/>
    <p:sldId id="314" r:id="rId44"/>
    <p:sldId id="316" r:id="rId45"/>
    <p:sldId id="317" r:id="rId46"/>
    <p:sldId id="318" r:id="rId47"/>
    <p:sldId id="319" r:id="rId48"/>
    <p:sldId id="320" r:id="rId49"/>
    <p:sldId id="321" r:id="rId50"/>
    <p:sldId id="336" r:id="rId51"/>
    <p:sldId id="333" r:id="rId52"/>
    <p:sldId id="340" r:id="rId5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0808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3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31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E25D-3812-433B-82F2-F71B6104DDFC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146B7-EA87-4CD0-A89C-1A379C87F85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5" name="Segnaposto contenuto 34"/>
          <p:cNvSpPr>
            <a:spLocks noGrp="1"/>
          </p:cNvSpPr>
          <p:nvPr>
            <p:ph sz="quarter" idx="13" hasCustomPrompt="1"/>
          </p:nvPr>
        </p:nvSpPr>
        <p:spPr>
          <a:xfrm>
            <a:off x="6715154" y="6357938"/>
            <a:ext cx="2000250" cy="357187"/>
          </a:xfr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it-IT" sz="1200" dirty="0" smtClean="0"/>
              <a:t>Roberto Fontana</a:t>
            </a:r>
            <a:endParaRPr lang="it-IT" dirty="0"/>
          </a:p>
        </p:txBody>
      </p:sp>
      <p:sp>
        <p:nvSpPr>
          <p:cNvPr id="36" name="Segnaposto data 3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Math and Science in the World</a:t>
            </a:r>
            <a:endParaRPr lang="it-IT" dirty="0"/>
          </a:p>
        </p:txBody>
      </p:sp>
      <p:sp>
        <p:nvSpPr>
          <p:cNvPr id="37" name="Segnaposto numero diapositiva 3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0F9BDFA-E04A-42A6-B05F-12AF67E83AC4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38" name="Segnaposto piè di pagina 3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Math and Science in the World</a:t>
            </a:r>
            <a:endParaRPr lang="it-IT" dirty="0"/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Regular Polyhedra and Symmetry</a:t>
            </a:r>
            <a:endParaRPr lang="it-IT"/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072198" y="6357958"/>
            <a:ext cx="40002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3D468-6D37-45B1-BACA-3813DB5955E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28" name="Segnaposto contenuto 34"/>
          <p:cNvSpPr>
            <a:spLocks noGrp="1"/>
          </p:cNvSpPr>
          <p:nvPr>
            <p:ph sz="quarter" idx="13" hasCustomPrompt="1"/>
          </p:nvPr>
        </p:nvSpPr>
        <p:spPr>
          <a:xfrm>
            <a:off x="6715140" y="6357958"/>
            <a:ext cx="2000250" cy="357187"/>
          </a:xfr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it-IT" sz="1200" dirty="0" smtClean="0"/>
              <a:t>Roberto Fontana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Math and Science in the World</a:t>
            </a:r>
            <a:endParaRPr lang="it-IT" dirty="0"/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Regular Polyhedra and Symmetry</a:t>
            </a:r>
            <a:endParaRPr lang="it-IT"/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072198" y="6357958"/>
            <a:ext cx="40002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3D468-6D37-45B1-BACA-3813DB5955E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28" name="Segnaposto contenuto 34"/>
          <p:cNvSpPr>
            <a:spLocks noGrp="1"/>
          </p:cNvSpPr>
          <p:nvPr>
            <p:ph sz="quarter" idx="13" hasCustomPrompt="1"/>
          </p:nvPr>
        </p:nvSpPr>
        <p:spPr>
          <a:xfrm>
            <a:off x="6715154" y="6357938"/>
            <a:ext cx="2000250" cy="357187"/>
          </a:xfr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it-IT" sz="1200" dirty="0" smtClean="0"/>
              <a:t>Roberto Fontana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2185-B629-4B02-A7F9-9DC65EEFD40B}" type="datetimeFigureOut">
              <a:rPr lang="it-IT"/>
              <a:pPr>
                <a:defRPr/>
              </a:pPr>
              <a:t>03/03/2013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6590-C1D1-42D2-8FB2-AEB314604A7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BC73C-7B0F-4249-AFF1-CDC0D3DE1BEA}" type="datetimeFigureOut">
              <a:rPr lang="it-IT"/>
              <a:pPr>
                <a:defRPr/>
              </a:pPr>
              <a:t>03/03/2013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D468-6D37-45B1-BACA-3813DB5955E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Math and Science in the World</a:t>
            </a:r>
            <a:endParaRPr lang="it-IT" dirty="0"/>
          </a:p>
        </p:txBody>
      </p:sp>
      <p:sp>
        <p:nvSpPr>
          <p:cNvPr id="1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 dirty="0" smtClean="0"/>
              <a:t>Regular </a:t>
            </a:r>
            <a:r>
              <a:rPr lang="it-IT" dirty="0" err="1" smtClean="0"/>
              <a:t>Polyhedra</a:t>
            </a:r>
            <a:r>
              <a:rPr lang="it-IT" dirty="0" smtClean="0"/>
              <a:t> and </a:t>
            </a:r>
            <a:r>
              <a:rPr lang="it-IT" dirty="0" err="1" smtClean="0"/>
              <a:t>Symmetry</a:t>
            </a:r>
            <a:endParaRPr lang="it-IT" dirty="0"/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143636" y="6357958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0F9BDFA-E04A-42A6-B05F-12AF67E83AC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9" name="Segnaposto contenuto 34"/>
          <p:cNvSpPr txBox="1">
            <a:spLocks/>
          </p:cNvSpPr>
          <p:nvPr userDrawn="1"/>
        </p:nvSpPr>
        <p:spPr>
          <a:xfrm>
            <a:off x="6715154" y="6357938"/>
            <a:ext cx="2000250" cy="357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Roberto Fontana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4/48/Hexahedron.gi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7/73/Dodecahedron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7/73/Dodecahedron.gif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hyperlink" Target="http://upload.wikimedia.org/wikipedia/commons/7/70/Tetrahedron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1/14/Octahedron.gif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hyperlink" Target="http://upload.wikimedia.org/wikipedia/commons/e/e2/Icosahedron.gif" TargetMode="External"/><Relationship Id="rId4" Type="http://schemas.openxmlformats.org/officeDocument/2006/relationships/hyperlink" Target="http://upload.wikimedia.org/wikipedia/commons/4/48/Hexahedron.gif" TargetMode="External"/><Relationship Id="rId9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7/70/Tetrahedron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1/14/Octahedron.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e/e2/Icosahedron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narciso-caravaggio.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29" t="2338" r="2857" b="4138"/>
          <a:stretch>
            <a:fillRect/>
          </a:stretch>
        </p:blipFill>
        <p:spPr>
          <a:xfrm>
            <a:off x="1857356" y="214290"/>
            <a:ext cx="5564108" cy="6643710"/>
          </a:xfr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714375" y="2601917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6600" b="1" i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rPr>
              <a:t>Symmetry</a:t>
            </a:r>
            <a:r>
              <a:rPr lang="it-IT" sz="6600" b="1" i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rPr>
              <a:t> in </a:t>
            </a:r>
            <a:r>
              <a:rPr lang="it-IT" sz="6600" b="1" i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rPr>
              <a:t>Platonic</a:t>
            </a:r>
            <a:r>
              <a:rPr lang="it-IT" sz="6600" b="1" i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lang="it-IT" sz="6600" b="1" i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rPr>
              <a:t>Solids</a:t>
            </a:r>
            <a:endParaRPr lang="it-IT" sz="7200" b="1" i="1" dirty="0">
              <a:solidFill>
                <a:srgbClr val="FF0000"/>
              </a:solidFill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it-IT" sz="2800" i="1" smtClean="0">
                <a:latin typeface="Arial" charset="0"/>
              </a:rPr>
              <a:t>Now we use squares; each angle spans 90°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squares</a:t>
            </a:r>
            <a:r>
              <a:rPr lang="it-IT" dirty="0" smtClean="0"/>
              <a:t> </a:t>
            </a:r>
            <a:r>
              <a:rPr lang="it-IT" dirty="0" err="1" smtClean="0"/>
              <a:t>meet</a:t>
            </a:r>
            <a:r>
              <a:rPr lang="it-IT" dirty="0" smtClean="0"/>
              <a:t> at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vertex</a:t>
            </a:r>
            <a:r>
              <a:rPr lang="it-IT" dirty="0" smtClean="0"/>
              <a:t>, the </a:t>
            </a:r>
            <a:r>
              <a:rPr lang="it-IT" dirty="0" err="1" smtClean="0"/>
              <a:t>converging</a:t>
            </a:r>
            <a:r>
              <a:rPr lang="it-IT" dirty="0" smtClean="0"/>
              <a:t> </a:t>
            </a:r>
            <a:r>
              <a:rPr lang="it-IT" dirty="0" err="1" smtClean="0"/>
              <a:t>angles</a:t>
            </a:r>
            <a:r>
              <a:rPr lang="it-IT" dirty="0" smtClean="0"/>
              <a:t> sum </a:t>
            </a:r>
            <a:r>
              <a:rPr lang="it-IT" dirty="0" err="1" smtClean="0"/>
              <a:t>to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dirty="0" smtClean="0"/>
              <a:t>	3·90° = 270° &lt; 360°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The </a:t>
            </a:r>
            <a:r>
              <a:rPr lang="it-IT" b="1" dirty="0" smtClean="0">
                <a:solidFill>
                  <a:srgbClr val="FF0000"/>
                </a:solidFill>
              </a:rPr>
              <a:t>CUBE</a:t>
            </a:r>
            <a:r>
              <a:rPr lang="it-IT" dirty="0" smtClean="0"/>
              <a:t> , or </a:t>
            </a:r>
            <a:r>
              <a:rPr lang="it-IT" dirty="0" err="1" smtClean="0">
                <a:solidFill>
                  <a:srgbClr val="FF0000"/>
                </a:solidFill>
              </a:rPr>
              <a:t>hexahedron</a:t>
            </a:r>
            <a:r>
              <a:rPr lang="it-IT" dirty="0" smtClean="0"/>
              <a:t>, </a:t>
            </a:r>
            <a:r>
              <a:rPr lang="it-IT" dirty="0" err="1" smtClean="0"/>
              <a:t>has</a:t>
            </a:r>
            <a:r>
              <a:rPr lang="it-IT" dirty="0" smtClean="0"/>
              <a:t> 6 </a:t>
            </a:r>
            <a:r>
              <a:rPr lang="it-IT" dirty="0" err="1" smtClean="0"/>
              <a:t>faces</a:t>
            </a:r>
            <a:r>
              <a:rPr lang="it-IT" dirty="0" smtClean="0"/>
              <a:t>, 8 </a:t>
            </a:r>
            <a:r>
              <a:rPr lang="it-IT" dirty="0" err="1" smtClean="0"/>
              <a:t>vertices</a:t>
            </a:r>
            <a:r>
              <a:rPr lang="it-IT" dirty="0" smtClean="0"/>
              <a:t>, 12 </a:t>
            </a:r>
            <a:r>
              <a:rPr lang="it-IT" dirty="0" err="1" smtClean="0"/>
              <a:t>edges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It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cannot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exist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any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more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polyhedra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made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up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of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squares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as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smtClean="0">
                <a:solidFill>
                  <a:srgbClr val="FF0000"/>
                </a:solidFill>
              </a:rPr>
              <a:t>4·90° = 360°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</p:txBody>
      </p:sp>
      <p:pic>
        <p:nvPicPr>
          <p:cNvPr id="5" name="Segnaposto contenuto 5" descr="cubo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242" y="1571612"/>
            <a:ext cx="40386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dirty="0" smtClean="0"/>
              <a:t>Regular </a:t>
            </a:r>
            <a:r>
              <a:rPr lang="it-IT" dirty="0" err="1" smtClean="0"/>
              <a:t>Polyhedra</a:t>
            </a:r>
            <a:r>
              <a:rPr lang="it-IT" dirty="0" smtClean="0"/>
              <a:t> and </a:t>
            </a:r>
            <a:r>
              <a:rPr lang="it-IT" dirty="0" err="1" smtClean="0"/>
              <a:t>Symmetry</a:t>
            </a:r>
            <a:endParaRPr lang="it-IT" dirty="0"/>
          </a:p>
        </p:txBody>
      </p:sp>
      <p:sp>
        <p:nvSpPr>
          <p:cNvPr id="14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i="1" smtClean="0">
                <a:latin typeface="Arial" charset="0"/>
              </a:rPr>
              <a:t>Let’s use pentagons; each angle spans 108°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pentagons</a:t>
            </a:r>
            <a:r>
              <a:rPr lang="it-IT" dirty="0" smtClean="0"/>
              <a:t> converge on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vertex</a:t>
            </a:r>
            <a:r>
              <a:rPr lang="it-IT" dirty="0" smtClean="0"/>
              <a:t>, the sum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angles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dirty="0" smtClean="0"/>
              <a:t>	3·108° = 324° &lt; 360°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the </a:t>
            </a:r>
            <a:r>
              <a:rPr lang="it-IT" b="1" dirty="0" smtClean="0">
                <a:solidFill>
                  <a:srgbClr val="FF0000"/>
                </a:solidFill>
              </a:rPr>
              <a:t>DODECAHEDRON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12 </a:t>
            </a:r>
            <a:r>
              <a:rPr lang="it-IT" dirty="0" err="1" smtClean="0"/>
              <a:t>faces</a:t>
            </a:r>
            <a:r>
              <a:rPr lang="it-IT" dirty="0" smtClean="0"/>
              <a:t>, 20 </a:t>
            </a:r>
            <a:r>
              <a:rPr lang="it-IT" dirty="0" err="1" smtClean="0"/>
              <a:t>vertices</a:t>
            </a:r>
            <a:r>
              <a:rPr lang="it-IT" dirty="0" smtClean="0"/>
              <a:t>, 30 </a:t>
            </a:r>
            <a:r>
              <a:rPr lang="it-IT" dirty="0" err="1" smtClean="0"/>
              <a:t>edges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No more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polyhedra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made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up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by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pentagons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can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exist</a:t>
            </a:r>
            <a:r>
              <a:rPr lang="it-IT" dirty="0" smtClean="0"/>
              <a:t>,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4·108° = 432° &gt; 360°</a:t>
            </a:r>
          </a:p>
        </p:txBody>
      </p:sp>
      <p:pic>
        <p:nvPicPr>
          <p:cNvPr id="2457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i="1" dirty="0" err="1" smtClean="0"/>
              <a:t>We</a:t>
            </a:r>
            <a:r>
              <a:rPr lang="it-IT" sz="2800" i="1" dirty="0" smtClean="0"/>
              <a:t> can </a:t>
            </a:r>
            <a:r>
              <a:rPr lang="it-IT" sz="2800" i="1" dirty="0" err="1" smtClean="0"/>
              <a:t>try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to</a:t>
            </a:r>
            <a:r>
              <a:rPr lang="it-IT" sz="2800" i="1" dirty="0" smtClean="0"/>
              <a:t> pass </a:t>
            </a:r>
            <a:r>
              <a:rPr lang="it-IT" sz="2800" i="1" dirty="0" err="1" smtClean="0"/>
              <a:t>to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examine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hexagons</a:t>
            </a:r>
            <a:r>
              <a:rPr lang="it-IT" sz="2800" i="1" dirty="0" smtClean="0"/>
              <a:t>, </a:t>
            </a:r>
            <a:r>
              <a:rPr lang="it-IT" sz="2800" i="1" dirty="0" err="1" smtClean="0"/>
              <a:t>but…</a:t>
            </a:r>
            <a:endParaRPr lang="it-IT" sz="2800" i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42910" y="2071678"/>
            <a:ext cx="4038600" cy="384017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200" dirty="0" err="1" smtClean="0">
                <a:solidFill>
                  <a:srgbClr val="FF0000"/>
                </a:solidFill>
                <a:latin typeface="Arial" charset="0"/>
              </a:rPr>
              <a:t>It</a:t>
            </a:r>
            <a:r>
              <a:rPr lang="it-IT" sz="3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Arial" charset="0"/>
              </a:rPr>
              <a:t>cannot</a:t>
            </a:r>
            <a:r>
              <a:rPr lang="it-IT" sz="3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Arial" charset="0"/>
              </a:rPr>
              <a:t>exist</a:t>
            </a:r>
            <a:r>
              <a:rPr lang="it-IT" sz="3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Arial" charset="0"/>
              </a:rPr>
              <a:t>any</a:t>
            </a:r>
            <a:r>
              <a:rPr lang="it-IT" sz="3200" dirty="0" smtClean="0">
                <a:solidFill>
                  <a:srgbClr val="FF0000"/>
                </a:solidFill>
                <a:latin typeface="Arial" charset="0"/>
              </a:rPr>
              <a:t> more </a:t>
            </a:r>
            <a:r>
              <a:rPr lang="it-IT" sz="3200" dirty="0" err="1" smtClean="0">
                <a:solidFill>
                  <a:srgbClr val="FF0000"/>
                </a:solidFill>
                <a:latin typeface="Arial" charset="0"/>
              </a:rPr>
              <a:t>polyhedra</a:t>
            </a:r>
            <a:r>
              <a:rPr lang="it-IT" sz="3200" dirty="0" smtClean="0"/>
              <a:t>, </a:t>
            </a:r>
            <a:r>
              <a:rPr lang="it-IT" sz="3200" dirty="0" err="1" smtClean="0"/>
              <a:t>as</a:t>
            </a:r>
            <a:r>
              <a:rPr lang="it-IT" sz="3200" dirty="0" smtClean="0"/>
              <a:t> the </a:t>
            </a:r>
            <a:r>
              <a:rPr lang="it-IT" sz="3200" dirty="0" err="1" smtClean="0"/>
              <a:t>angles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a </a:t>
            </a:r>
            <a:r>
              <a:rPr lang="it-IT" sz="3200" dirty="0" err="1" smtClean="0"/>
              <a:t>hexagon</a:t>
            </a:r>
            <a:r>
              <a:rPr lang="it-IT" sz="3200" dirty="0" smtClean="0"/>
              <a:t> are 120°, and 3·120° = 360°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3200" dirty="0" smtClean="0"/>
          </a:p>
        </p:txBody>
      </p:sp>
      <p:pic>
        <p:nvPicPr>
          <p:cNvPr id="6" name="Segnaposto contenuto 4" descr="dodecaedro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38586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5"/>
          <p:cNvSpPr txBox="1">
            <a:spLocks noChangeArrowheads="1"/>
          </p:cNvSpPr>
          <p:nvPr/>
        </p:nvSpPr>
        <p:spPr bwMode="auto">
          <a:xfrm>
            <a:off x="4786314" y="5572140"/>
            <a:ext cx="385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i="1" dirty="0" err="1"/>
              <a:t>Dodechaedron</a:t>
            </a:r>
            <a:r>
              <a:rPr lang="it-IT" sz="1400" i="1" dirty="0"/>
              <a:t> </a:t>
            </a:r>
            <a:r>
              <a:rPr lang="it-IT" sz="1400" i="1" dirty="0" err="1"/>
              <a:t>vacuum</a:t>
            </a:r>
            <a:endParaRPr lang="it-IT" sz="1400" i="1" dirty="0"/>
          </a:p>
          <a:p>
            <a:pPr algn="ctr"/>
            <a:r>
              <a:rPr lang="it-IT" sz="1400" dirty="0"/>
              <a:t>(Leonardo da Vinci – De divina </a:t>
            </a:r>
            <a:r>
              <a:rPr lang="it-IT" sz="1400" dirty="0" err="1"/>
              <a:t>proportione</a:t>
            </a:r>
            <a:r>
              <a:rPr lang="it-IT" sz="1400" dirty="0"/>
              <a:t>)</a:t>
            </a: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7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Arial" charset="0"/>
              </a:rPr>
              <a:t>D&amp;D</a:t>
            </a:r>
          </a:p>
        </p:txBody>
      </p:sp>
      <p:pic>
        <p:nvPicPr>
          <p:cNvPr id="17411" name="Segnaposto contenuto 4" descr="BluePlatonicDi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8591" y="3297230"/>
            <a:ext cx="7931622" cy="1560530"/>
          </a:xfrm>
        </p:spPr>
      </p:pic>
      <p:sp>
        <p:nvSpPr>
          <p:cNvPr id="17412" name="Segnaposto contenuto 3"/>
          <p:cNvSpPr>
            <a:spLocks noGrp="1"/>
          </p:cNvSpPr>
          <p:nvPr>
            <p:ph sz="half" idx="2"/>
          </p:nvPr>
        </p:nvSpPr>
        <p:spPr>
          <a:xfrm>
            <a:off x="1000125" y="1928813"/>
            <a:ext cx="7686675" cy="17145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it-IT" sz="3200" dirty="0" smtClean="0">
                <a:latin typeface="Arial" charset="0"/>
              </a:rPr>
              <a:t>The </a:t>
            </a:r>
            <a:r>
              <a:rPr lang="it-IT" sz="3200" dirty="0" err="1" smtClean="0">
                <a:latin typeface="Arial" charset="0"/>
              </a:rPr>
              <a:t>shapes</a:t>
            </a:r>
            <a:r>
              <a:rPr lang="it-IT" sz="3200" dirty="0" smtClean="0">
                <a:latin typeface="Arial" charset="0"/>
              </a:rPr>
              <a:t> </a:t>
            </a:r>
            <a:r>
              <a:rPr lang="it-IT" sz="3200" dirty="0" err="1" smtClean="0">
                <a:latin typeface="Arial" charset="0"/>
              </a:rPr>
              <a:t>of</a:t>
            </a:r>
            <a:r>
              <a:rPr lang="it-IT" sz="3200" dirty="0" smtClean="0">
                <a:latin typeface="Arial" charset="0"/>
              </a:rPr>
              <a:t> the </a:t>
            </a:r>
            <a:r>
              <a:rPr lang="it-IT" sz="3200" dirty="0" err="1" smtClean="0">
                <a:latin typeface="Arial" charset="0"/>
              </a:rPr>
              <a:t>dices</a:t>
            </a:r>
            <a:r>
              <a:rPr lang="it-IT" sz="3200" dirty="0" smtClean="0">
                <a:latin typeface="Arial" charset="0"/>
              </a:rPr>
              <a:t> </a:t>
            </a:r>
            <a:r>
              <a:rPr lang="it-IT" sz="3200" dirty="0" err="1" smtClean="0">
                <a:latin typeface="Arial" charset="0"/>
              </a:rPr>
              <a:t>of</a:t>
            </a:r>
            <a:r>
              <a:rPr lang="it-IT" sz="3200" dirty="0" smtClean="0">
                <a:latin typeface="Arial" charset="0"/>
              </a:rPr>
              <a:t> some </a:t>
            </a:r>
            <a:r>
              <a:rPr lang="it-IT" sz="3200" dirty="0" err="1" smtClean="0">
                <a:latin typeface="Arial" charset="0"/>
              </a:rPr>
              <a:t>popular</a:t>
            </a:r>
            <a:r>
              <a:rPr lang="it-IT" sz="3200" dirty="0" smtClean="0">
                <a:latin typeface="Arial" charset="0"/>
              </a:rPr>
              <a:t> </a:t>
            </a:r>
            <a:r>
              <a:rPr lang="it-IT" sz="3200" dirty="0" err="1" smtClean="0">
                <a:latin typeface="Arial" charset="0"/>
              </a:rPr>
              <a:t>role</a:t>
            </a:r>
            <a:r>
              <a:rPr lang="it-IT" sz="3200" dirty="0" smtClean="0">
                <a:latin typeface="Arial" charset="0"/>
              </a:rPr>
              <a:t> play </a:t>
            </a:r>
            <a:r>
              <a:rPr lang="it-IT" sz="3200" dirty="0" err="1" smtClean="0">
                <a:latin typeface="Arial" charset="0"/>
              </a:rPr>
              <a:t>follow</a:t>
            </a:r>
            <a:r>
              <a:rPr lang="it-IT" sz="3200" dirty="0" smtClean="0">
                <a:latin typeface="Arial" charset="0"/>
              </a:rPr>
              <a:t> the regular </a:t>
            </a:r>
            <a:r>
              <a:rPr lang="it-IT" sz="3200" dirty="0" err="1" smtClean="0">
                <a:latin typeface="Arial" charset="0"/>
              </a:rPr>
              <a:t>polyhedra</a:t>
            </a:r>
            <a:endParaRPr lang="it-IT" sz="3200" dirty="0" smtClean="0">
              <a:latin typeface="Arial" charset="0"/>
            </a:endParaRPr>
          </a:p>
        </p:txBody>
      </p:sp>
      <p:sp>
        <p:nvSpPr>
          <p:cNvPr id="17413" name="CasellaDiTesto 5"/>
          <p:cNvSpPr txBox="1">
            <a:spLocks noChangeArrowheads="1"/>
          </p:cNvSpPr>
          <p:nvPr/>
        </p:nvSpPr>
        <p:spPr bwMode="auto">
          <a:xfrm>
            <a:off x="1571625" y="4929198"/>
            <a:ext cx="6215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i="1" dirty="0" err="1"/>
              <a:t>Dungeons</a:t>
            </a:r>
            <a:r>
              <a:rPr lang="it-IT" i="1" dirty="0"/>
              <a:t> &amp; </a:t>
            </a:r>
            <a:r>
              <a:rPr lang="it-IT" i="1" dirty="0" err="1"/>
              <a:t>Dragons</a:t>
            </a:r>
            <a:r>
              <a:rPr lang="it-IT" i="1" dirty="0"/>
              <a:t> </a:t>
            </a:r>
            <a:r>
              <a:rPr lang="it-IT" dirty="0" err="1"/>
              <a:t>dices</a:t>
            </a:r>
            <a:endParaRPr lang="it-IT" dirty="0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4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Activity</a:t>
            </a:r>
            <a:r>
              <a:rPr lang="it-IT" b="1" i="1" dirty="0" smtClean="0">
                <a:solidFill>
                  <a:srgbClr val="0070C0"/>
                </a:solidFill>
              </a:rPr>
              <a:t> 4</a:t>
            </a:r>
            <a:endParaRPr lang="it-IT" dirty="0"/>
          </a:p>
        </p:txBody>
      </p:sp>
      <p:graphicFrame>
        <p:nvGraphicFramePr>
          <p:cNvPr id="14" name="Segnaposto contenuto 1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3"/>
                <a:gridCol w="252413"/>
                <a:gridCol w="252413"/>
                <a:gridCol w="252413"/>
                <a:gridCol w="252413"/>
                <a:gridCol w="252413"/>
                <a:gridCol w="252413"/>
                <a:gridCol w="252413"/>
                <a:gridCol w="252413"/>
                <a:gridCol w="252413"/>
                <a:gridCol w="252413"/>
                <a:gridCol w="252413"/>
                <a:gridCol w="252413"/>
                <a:gridCol w="252413"/>
                <a:gridCol w="252413"/>
                <a:gridCol w="25241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500" dirty="0" smtClean="0"/>
              <a:t>Other name of cube</a:t>
            </a:r>
            <a:endParaRPr lang="it-IT" sz="1500" dirty="0" smtClean="0"/>
          </a:p>
          <a:p>
            <a:pPr>
              <a:buFont typeface="+mj-lt"/>
              <a:buAutoNum type="arabicPeriod"/>
            </a:pPr>
            <a:r>
              <a:rPr lang="en-US" sz="1500" dirty="0" smtClean="0"/>
              <a:t>The regular polyhedron having four face</a:t>
            </a:r>
            <a:endParaRPr lang="it-IT" sz="1500" dirty="0" smtClean="0"/>
          </a:p>
          <a:p>
            <a:pPr>
              <a:buFont typeface="+mj-lt"/>
              <a:buAutoNum type="arabicPeriod"/>
            </a:pPr>
            <a:r>
              <a:rPr lang="en-US" sz="1500" dirty="0" smtClean="0"/>
              <a:t>A polyhedron that has a polygonal base, whose vertices are joined to a single vertex</a:t>
            </a:r>
            <a:endParaRPr lang="it-IT" sz="1500" dirty="0" smtClean="0"/>
          </a:p>
          <a:p>
            <a:pPr>
              <a:buFont typeface="+mj-lt"/>
              <a:buAutoNum type="arabicPeriod"/>
            </a:pPr>
            <a:r>
              <a:rPr lang="en-US" sz="1500" dirty="0" smtClean="0"/>
              <a:t>The regular polyhedron bounded by 20 triangles</a:t>
            </a:r>
            <a:endParaRPr lang="it-IT" sz="1500" dirty="0" smtClean="0"/>
          </a:p>
          <a:p>
            <a:pPr>
              <a:buFont typeface="+mj-lt"/>
              <a:buAutoNum type="arabicPeriod"/>
            </a:pPr>
            <a:r>
              <a:rPr lang="en-US" sz="1500" dirty="0" smtClean="0"/>
              <a:t>A point where edges meet</a:t>
            </a:r>
            <a:endParaRPr lang="it-IT" sz="1500" dirty="0" smtClean="0"/>
          </a:p>
          <a:p>
            <a:pPr>
              <a:buFont typeface="+mj-lt"/>
              <a:buAutoNum type="arabicPeriod"/>
            </a:pPr>
            <a:r>
              <a:rPr lang="en-US" sz="1500" dirty="0" smtClean="0"/>
              <a:t>The faces of a dodecahedron</a:t>
            </a:r>
            <a:endParaRPr lang="it-IT" sz="1500" dirty="0" smtClean="0"/>
          </a:p>
          <a:p>
            <a:pPr>
              <a:buFont typeface="+mj-lt"/>
              <a:buAutoNum type="arabicPeriod"/>
            </a:pPr>
            <a:r>
              <a:rPr lang="en-US" sz="1500" dirty="0" smtClean="0"/>
              <a:t>Each face of a octahedron</a:t>
            </a:r>
            <a:endParaRPr lang="it-IT" sz="1500" dirty="0" smtClean="0"/>
          </a:p>
          <a:p>
            <a:pPr>
              <a:buFont typeface="+mj-lt"/>
              <a:buAutoNum type="arabicPeriod"/>
            </a:pPr>
            <a:r>
              <a:rPr lang="en-US" sz="1500" dirty="0" smtClean="0"/>
              <a:t>The segment where two faces meet</a:t>
            </a:r>
            <a:endParaRPr lang="it-IT" sz="1500" dirty="0" smtClean="0"/>
          </a:p>
          <a:p>
            <a:pPr>
              <a:buFont typeface="+mj-lt"/>
              <a:buAutoNum type="arabicPeriod"/>
            </a:pPr>
            <a:r>
              <a:rPr lang="en-US" sz="1500" dirty="0" smtClean="0"/>
              <a:t>The part of space between two half-planes</a:t>
            </a:r>
            <a:endParaRPr lang="it-IT" sz="1500" dirty="0" smtClean="0"/>
          </a:p>
          <a:p>
            <a:pPr>
              <a:buFont typeface="+mj-lt"/>
              <a:buAutoNum type="arabicPeriod"/>
            </a:pPr>
            <a:r>
              <a:rPr lang="en-US" sz="1500" dirty="0" smtClean="0"/>
              <a:t>The regular polygon whose angles span 120°</a:t>
            </a:r>
            <a:endParaRPr lang="it-IT" sz="1500" dirty="0" smtClean="0"/>
          </a:p>
          <a:p>
            <a:pPr>
              <a:buFont typeface="+mj-lt"/>
              <a:buAutoNum type="arabicPeriod"/>
            </a:pPr>
            <a:r>
              <a:rPr lang="en-US" sz="1500" dirty="0" smtClean="0"/>
              <a:t>The segments bounding a polygon</a:t>
            </a:r>
            <a:endParaRPr lang="it-IT" sz="1500" dirty="0" smtClean="0"/>
          </a:p>
          <a:p>
            <a:pPr>
              <a:buNone/>
            </a:pPr>
            <a:endParaRPr lang="it-IT" sz="1800" dirty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800" b="1" i="1" smtClean="0">
                <a:solidFill>
                  <a:srgbClr val="FF0000"/>
                </a:solidFill>
                <a:latin typeface="Arial" charset="0"/>
              </a:rPr>
              <a:t>Euler’s Formula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3600" dirty="0" err="1" smtClean="0">
                <a:latin typeface="Arial" charset="0"/>
              </a:rPr>
              <a:t>Euler</a:t>
            </a:r>
            <a:r>
              <a:rPr lang="it-IT" sz="3600" dirty="0" smtClean="0">
                <a:latin typeface="Arial" charset="0"/>
              </a:rPr>
              <a:t>’s formula </a:t>
            </a:r>
            <a:r>
              <a:rPr lang="it-IT" sz="3600" dirty="0" err="1" smtClean="0">
                <a:latin typeface="Arial" charset="0"/>
              </a:rPr>
              <a:t>bounds</a:t>
            </a:r>
            <a:r>
              <a:rPr lang="it-IT" sz="3600" dirty="0" smtClean="0">
                <a:latin typeface="Arial" charset="0"/>
              </a:rPr>
              <a:t> the </a:t>
            </a:r>
            <a:r>
              <a:rPr lang="it-IT" sz="3600" dirty="0" err="1" smtClean="0">
                <a:latin typeface="Arial" charset="0"/>
              </a:rPr>
              <a:t>number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of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faces</a:t>
            </a:r>
            <a:r>
              <a:rPr lang="it-IT" sz="3600" dirty="0" smtClean="0">
                <a:latin typeface="Arial" charset="0"/>
              </a:rPr>
              <a:t> (</a:t>
            </a:r>
            <a:r>
              <a:rPr lang="it-IT" sz="3600" b="1" i="1" dirty="0" smtClean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it-IT" sz="3600" dirty="0" smtClean="0">
                <a:latin typeface="Arial" charset="0"/>
              </a:rPr>
              <a:t>), </a:t>
            </a:r>
            <a:r>
              <a:rPr lang="it-IT" sz="3600" dirty="0" err="1" smtClean="0">
                <a:latin typeface="Arial" charset="0"/>
              </a:rPr>
              <a:t>vertices</a:t>
            </a:r>
            <a:r>
              <a:rPr lang="it-IT" sz="3600" dirty="0" smtClean="0">
                <a:latin typeface="Arial" charset="0"/>
              </a:rPr>
              <a:t> (</a:t>
            </a:r>
            <a:r>
              <a:rPr lang="it-IT" sz="3600" b="1" i="1" dirty="0" smtClean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it-IT" sz="3600" dirty="0" smtClean="0">
                <a:latin typeface="Arial" charset="0"/>
              </a:rPr>
              <a:t>) and </a:t>
            </a:r>
            <a:r>
              <a:rPr lang="it-IT" sz="3600" dirty="0" err="1" smtClean="0">
                <a:latin typeface="Arial" charset="0"/>
              </a:rPr>
              <a:t>edges</a:t>
            </a:r>
            <a:r>
              <a:rPr lang="it-IT" sz="3600" dirty="0" smtClean="0">
                <a:latin typeface="Arial" charset="0"/>
              </a:rPr>
              <a:t> (</a:t>
            </a:r>
            <a:r>
              <a:rPr lang="it-IT" sz="3600" b="1" i="1" dirty="0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it-IT" sz="3600" dirty="0" smtClean="0">
                <a:latin typeface="Arial" charset="0"/>
              </a:rPr>
              <a:t>) </a:t>
            </a:r>
            <a:r>
              <a:rPr lang="it-IT" sz="3600" dirty="0" err="1" smtClean="0">
                <a:latin typeface="Arial" charset="0"/>
              </a:rPr>
              <a:t>of</a:t>
            </a:r>
            <a:r>
              <a:rPr lang="it-IT" sz="3600" dirty="0" smtClean="0">
                <a:latin typeface="Arial" charset="0"/>
              </a:rPr>
              <a:t> a regular </a:t>
            </a:r>
            <a:r>
              <a:rPr lang="it-IT" sz="3600" dirty="0" err="1" smtClean="0">
                <a:latin typeface="Arial" charset="0"/>
              </a:rPr>
              <a:t>polyhedron</a:t>
            </a:r>
            <a:r>
              <a:rPr lang="it-IT" sz="36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it-IT" sz="3600" dirty="0" err="1" smtClean="0">
                <a:latin typeface="Arial" charset="0"/>
              </a:rPr>
              <a:t>For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any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polyhedron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we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have</a:t>
            </a:r>
            <a:endParaRPr lang="it-IT" sz="3600" dirty="0" smtClean="0">
              <a:latin typeface="Arial" charset="0"/>
            </a:endParaRPr>
          </a:p>
          <a:p>
            <a:pPr eaLnBrk="1" hangingPunct="1"/>
            <a:endParaRPr lang="it-IT" sz="3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sz="3600" dirty="0" smtClean="0">
                <a:latin typeface="Arial" charset="0"/>
              </a:rPr>
              <a:t>				</a:t>
            </a:r>
            <a:r>
              <a:rPr lang="it-IT" sz="4400" b="1" i="1" dirty="0" smtClean="0">
                <a:solidFill>
                  <a:srgbClr val="FF0000"/>
                </a:solidFill>
                <a:latin typeface="Arial" charset="0"/>
              </a:rPr>
              <a:t>f + v = e + 2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8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15</a:t>
            </a:fld>
            <a:endParaRPr lang="it-IT" sz="1200" dirty="0"/>
          </a:p>
        </p:txBody>
      </p:sp>
      <p:sp>
        <p:nvSpPr>
          <p:cNvPr id="9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i="1" smtClean="0">
                <a:solidFill>
                  <a:srgbClr val="FF0000"/>
                </a:solidFill>
                <a:latin typeface="Arial" charset="0"/>
              </a:rPr>
              <a:t>Demonstration of Euler’s Formula</a:t>
            </a:r>
          </a:p>
        </p:txBody>
      </p:sp>
      <p:pic>
        <p:nvPicPr>
          <p:cNvPr id="12291" name="Segnaposto contenuto 4" descr="pent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3613"/>
            <a:ext cx="4038600" cy="4019137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Let</a:t>
            </a:r>
            <a:r>
              <a:rPr lang="it-IT" dirty="0" smtClean="0"/>
              <a:t>’s </a:t>
            </a:r>
            <a:r>
              <a:rPr lang="it-IT" dirty="0" err="1" smtClean="0"/>
              <a:t>consider</a:t>
            </a:r>
            <a:r>
              <a:rPr lang="it-IT" dirty="0" smtClean="0"/>
              <a:t> a regular </a:t>
            </a:r>
            <a:r>
              <a:rPr lang="it-IT" dirty="0" err="1" smtClean="0"/>
              <a:t>solid</a:t>
            </a:r>
            <a:r>
              <a:rPr lang="it-IT" dirty="0" smtClean="0"/>
              <a:t> </a:t>
            </a:r>
            <a:r>
              <a:rPr lang="it-IT" dirty="0" err="1" smtClean="0"/>
              <a:t>whose</a:t>
            </a:r>
            <a:r>
              <a:rPr lang="it-IT" dirty="0" smtClean="0"/>
              <a:t> </a:t>
            </a:r>
            <a:r>
              <a:rPr lang="it-IT" dirty="0" err="1" smtClean="0"/>
              <a:t>faces</a:t>
            </a:r>
            <a:r>
              <a:rPr lang="it-IT" dirty="0" smtClean="0"/>
              <a:t> are </a:t>
            </a:r>
            <a:r>
              <a:rPr lang="it-IT" dirty="0" err="1" smtClean="0"/>
              <a:t>polygons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b="1" i="1" dirty="0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sides</a:t>
            </a:r>
            <a:r>
              <a:rPr lang="it-IT" dirty="0" smtClean="0"/>
              <a:t> and </a:t>
            </a:r>
            <a:r>
              <a:rPr lang="it-IT" b="1" i="1" dirty="0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vertices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start </a:t>
            </a:r>
            <a:r>
              <a:rPr lang="it-IT" dirty="0" err="1" smtClean="0"/>
              <a:t>with</a:t>
            </a:r>
            <a:r>
              <a:rPr lang="it-IT" dirty="0" smtClean="0"/>
              <a:t> a single face,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obviously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i="1" dirty="0" smtClean="0"/>
              <a:t>		</a:t>
            </a:r>
            <a:r>
              <a:rPr lang="it-IT" b="1" i="1" dirty="0" smtClean="0">
                <a:solidFill>
                  <a:srgbClr val="FF0000"/>
                </a:solidFill>
              </a:rPr>
              <a:t>f</a:t>
            </a:r>
            <a:r>
              <a:rPr lang="it-IT" b="1" dirty="0" smtClean="0">
                <a:solidFill>
                  <a:srgbClr val="FF0000"/>
                </a:solidFill>
              </a:rPr>
              <a:t> = 1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	</a:t>
            </a:r>
            <a:r>
              <a:rPr lang="it-IT" b="1" i="1" dirty="0" smtClean="0">
                <a:solidFill>
                  <a:srgbClr val="FF0000"/>
                </a:solidFill>
              </a:rPr>
              <a:t>v = n</a:t>
            </a:r>
            <a:r>
              <a:rPr lang="it-IT" i="1" dirty="0" smtClean="0">
                <a:solidFill>
                  <a:srgbClr val="FF0000"/>
                </a:solidFill>
              </a:rPr>
              <a:t/>
            </a:r>
            <a:br>
              <a:rPr lang="it-IT" i="1" dirty="0" smtClean="0">
                <a:solidFill>
                  <a:srgbClr val="FF0000"/>
                </a:solidFill>
              </a:rPr>
            </a:br>
            <a:r>
              <a:rPr lang="it-IT" i="1" dirty="0" smtClean="0">
                <a:solidFill>
                  <a:srgbClr val="FF0000"/>
                </a:solidFill>
              </a:rPr>
              <a:t>	</a:t>
            </a:r>
            <a:r>
              <a:rPr lang="it-IT" b="1" i="1" dirty="0" smtClean="0">
                <a:solidFill>
                  <a:srgbClr val="FF0000"/>
                </a:solidFill>
              </a:rPr>
              <a:t>e = 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immediately</a:t>
            </a:r>
            <a:r>
              <a:rPr lang="it-IT" dirty="0" smtClean="0"/>
              <a:t> </a:t>
            </a:r>
            <a:r>
              <a:rPr lang="it-IT" dirty="0" err="1" smtClean="0"/>
              <a:t>verify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</a:t>
            </a:r>
            <a:r>
              <a:rPr lang="it-IT" dirty="0" smtClean="0">
                <a:solidFill>
                  <a:srgbClr val="FF0000"/>
                </a:solidFill>
              </a:rPr>
              <a:t>	</a:t>
            </a:r>
            <a:r>
              <a:rPr lang="it-IT" b="1" i="1" dirty="0" smtClean="0">
                <a:solidFill>
                  <a:srgbClr val="FF0000"/>
                </a:solidFill>
              </a:rPr>
              <a:t>f + v – e</a:t>
            </a:r>
            <a:r>
              <a:rPr lang="it-IT" b="1" dirty="0" smtClean="0">
                <a:solidFill>
                  <a:srgbClr val="FF0000"/>
                </a:solidFill>
              </a:rPr>
              <a:t> = 1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>
                <a:latin typeface="Arial" charset="0"/>
              </a:rPr>
              <a:t>We add now a second face</a:t>
            </a:r>
            <a:br>
              <a:rPr lang="it-IT" sz="2800" smtClean="0">
                <a:latin typeface="Arial" charset="0"/>
              </a:rPr>
            </a:br>
            <a:r>
              <a:rPr lang="it-IT" sz="2800" b="1" i="1" smtClean="0">
                <a:solidFill>
                  <a:srgbClr val="FF0000"/>
                </a:solidFill>
                <a:latin typeface="Arial" charset="0"/>
              </a:rPr>
              <a:t>f’ = f</a:t>
            </a:r>
            <a:r>
              <a:rPr lang="it-IT" sz="2800" b="1" smtClean="0">
                <a:solidFill>
                  <a:srgbClr val="FF0000"/>
                </a:solidFill>
                <a:latin typeface="Arial" charset="0"/>
              </a:rPr>
              <a:t> + 1</a:t>
            </a:r>
          </a:p>
        </p:txBody>
      </p:sp>
      <p:pic>
        <p:nvPicPr>
          <p:cNvPr id="13315" name="Segnaposto contenuto 4" descr="pent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97075"/>
            <a:ext cx="3900488" cy="387985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29125" y="1357313"/>
            <a:ext cx="4257675" cy="47688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The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edges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b="1" i="1" dirty="0" smtClean="0"/>
              <a:t>n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edge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figures</a:t>
            </a:r>
            <a:r>
              <a:rPr lang="it-IT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i="1" dirty="0" smtClean="0"/>
              <a:t>		</a:t>
            </a:r>
            <a:r>
              <a:rPr lang="it-IT" b="1" i="1" dirty="0" smtClean="0">
                <a:solidFill>
                  <a:srgbClr val="FF0000"/>
                </a:solidFill>
              </a:rPr>
              <a:t>e’ </a:t>
            </a:r>
            <a:r>
              <a:rPr lang="it-IT" b="1" dirty="0" smtClean="0">
                <a:solidFill>
                  <a:srgbClr val="FF0000"/>
                </a:solidFill>
              </a:rPr>
              <a:t>=</a:t>
            </a:r>
            <a:r>
              <a:rPr lang="it-IT" b="1" i="1" dirty="0" smtClean="0">
                <a:solidFill>
                  <a:srgbClr val="FF0000"/>
                </a:solidFill>
              </a:rPr>
              <a:t> e </a:t>
            </a:r>
            <a:r>
              <a:rPr lang="it-IT" b="1" dirty="0" smtClean="0">
                <a:solidFill>
                  <a:srgbClr val="FF0000"/>
                </a:solidFill>
              </a:rPr>
              <a:t>+</a:t>
            </a:r>
            <a:r>
              <a:rPr lang="it-IT" b="1" i="1" dirty="0" smtClean="0">
                <a:solidFill>
                  <a:srgbClr val="FF0000"/>
                </a:solidFill>
              </a:rPr>
              <a:t> n</a:t>
            </a:r>
            <a:r>
              <a:rPr lang="it-IT" b="1" dirty="0" smtClean="0">
                <a:solidFill>
                  <a:srgbClr val="FF0000"/>
                </a:solidFill>
              </a:rPr>
              <a:t> - 1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the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vertices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b="1" i="1" dirty="0" smtClean="0"/>
              <a:t>n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vertices</a:t>
            </a:r>
            <a:r>
              <a:rPr lang="it-IT" dirty="0" smtClean="0"/>
              <a:t> are in common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i="1" dirty="0" smtClean="0"/>
              <a:t>		</a:t>
            </a:r>
            <a:r>
              <a:rPr lang="it-IT" b="1" i="1" dirty="0" smtClean="0">
                <a:solidFill>
                  <a:srgbClr val="FF0000"/>
                </a:solidFill>
              </a:rPr>
              <a:t>v’ = v + n</a:t>
            </a:r>
            <a:r>
              <a:rPr lang="it-IT" b="1" dirty="0" smtClean="0">
                <a:solidFill>
                  <a:srgbClr val="FF0000"/>
                </a:solidFill>
              </a:rPr>
              <a:t> - 2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i="1" dirty="0" err="1" smtClean="0"/>
              <a:t>f</a:t>
            </a:r>
            <a:r>
              <a:rPr lang="it-IT" b="1" i="1" dirty="0" smtClean="0"/>
              <a:t>’</a:t>
            </a:r>
            <a:r>
              <a:rPr lang="it-IT" b="1" dirty="0" err="1" smtClean="0"/>
              <a:t>+</a:t>
            </a:r>
            <a:r>
              <a:rPr lang="it-IT" b="1" i="1" dirty="0" err="1" smtClean="0"/>
              <a:t>v</a:t>
            </a:r>
            <a:r>
              <a:rPr lang="it-IT" b="1" i="1" dirty="0" smtClean="0"/>
              <a:t>’-e’</a:t>
            </a:r>
            <a:r>
              <a:rPr lang="it-IT" b="1" dirty="0" smtClean="0"/>
              <a:t> = (</a:t>
            </a:r>
            <a:r>
              <a:rPr lang="it-IT" b="1" i="1" dirty="0" smtClean="0"/>
              <a:t>f</a:t>
            </a:r>
            <a:r>
              <a:rPr lang="it-IT" b="1" dirty="0" smtClean="0"/>
              <a:t>+1)+(</a:t>
            </a:r>
            <a:r>
              <a:rPr lang="it-IT" b="1" i="1" dirty="0" smtClean="0"/>
              <a:t>v</a:t>
            </a:r>
            <a:r>
              <a:rPr lang="it-IT" b="1" dirty="0" smtClean="0"/>
              <a:t>+</a:t>
            </a:r>
            <a:r>
              <a:rPr lang="it-IT" b="1" i="1" dirty="0" smtClean="0"/>
              <a:t>n</a:t>
            </a:r>
            <a:r>
              <a:rPr lang="it-IT" b="1" dirty="0" smtClean="0"/>
              <a:t>-2)-(</a:t>
            </a:r>
            <a:r>
              <a:rPr lang="it-IT" b="1" i="1" dirty="0" smtClean="0"/>
              <a:t>e</a:t>
            </a:r>
            <a:r>
              <a:rPr lang="it-IT" b="1" dirty="0" smtClean="0"/>
              <a:t>+</a:t>
            </a:r>
            <a:r>
              <a:rPr lang="it-IT" b="1" i="1" dirty="0" smtClean="0"/>
              <a:t>n</a:t>
            </a:r>
            <a:r>
              <a:rPr lang="it-IT" b="1" dirty="0" smtClean="0"/>
              <a:t>-1)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		</a:t>
            </a:r>
            <a:r>
              <a:rPr lang="it-IT" b="1" i="1" dirty="0" err="1" smtClean="0">
                <a:solidFill>
                  <a:srgbClr val="FF0000"/>
                </a:solidFill>
              </a:rPr>
              <a:t>f</a:t>
            </a:r>
            <a:r>
              <a:rPr lang="it-IT" b="1" i="1" dirty="0" smtClean="0">
                <a:solidFill>
                  <a:srgbClr val="FF0000"/>
                </a:solidFill>
              </a:rPr>
              <a:t>’ + v’ - e’ </a:t>
            </a:r>
            <a:r>
              <a:rPr lang="it-IT" b="1" dirty="0" smtClean="0">
                <a:solidFill>
                  <a:srgbClr val="FF0000"/>
                </a:solidFill>
              </a:rPr>
              <a:t>= 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8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>
                <a:latin typeface="Arial" charset="0"/>
              </a:rPr>
              <a:t>Let’s add a third face   </a:t>
            </a:r>
            <a:r>
              <a:rPr lang="it-IT" sz="2800" b="1" i="1" smtClean="0">
                <a:solidFill>
                  <a:srgbClr val="FF0000"/>
                </a:solidFill>
                <a:latin typeface="Arial" charset="0"/>
              </a:rPr>
              <a:t>f”</a:t>
            </a:r>
            <a:r>
              <a:rPr lang="it-IT" sz="2800" b="1" smtClean="0">
                <a:solidFill>
                  <a:srgbClr val="FF0000"/>
                </a:solidFill>
                <a:latin typeface="Arial" charset="0"/>
              </a:rPr>
              <a:t> = </a:t>
            </a:r>
            <a:r>
              <a:rPr lang="it-IT" sz="2800" b="1" i="1" smtClean="0">
                <a:solidFill>
                  <a:srgbClr val="FF0000"/>
                </a:solidFill>
                <a:latin typeface="Arial" charset="0"/>
              </a:rPr>
              <a:t>f’</a:t>
            </a:r>
            <a:r>
              <a:rPr lang="it-IT" sz="2800" b="1" smtClean="0">
                <a:solidFill>
                  <a:srgbClr val="FF0000"/>
                </a:solidFill>
                <a:latin typeface="Arial" charset="0"/>
              </a:rPr>
              <a:t> + 1</a:t>
            </a:r>
          </a:p>
        </p:txBody>
      </p:sp>
      <p:pic>
        <p:nvPicPr>
          <p:cNvPr id="14339" name="Segnaposto contenuto 4" descr="penta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54200"/>
            <a:ext cx="3757613" cy="3738563"/>
          </a:xfrm>
        </p:spPr>
      </p:pic>
      <p:sp>
        <p:nvSpPr>
          <p:cNvPr id="14340" name="Segnaposto contenuto 3"/>
          <p:cNvSpPr>
            <a:spLocks noGrp="1"/>
          </p:cNvSpPr>
          <p:nvPr>
            <p:ph sz="half" idx="2"/>
          </p:nvPr>
        </p:nvSpPr>
        <p:spPr>
          <a:xfrm>
            <a:off x="4357688" y="1428750"/>
            <a:ext cx="4329112" cy="4786313"/>
          </a:xfrm>
        </p:spPr>
        <p:txBody>
          <a:bodyPr/>
          <a:lstStyle/>
          <a:p>
            <a:pPr eaLnBrk="1" hangingPunct="1"/>
            <a:r>
              <a:rPr lang="it-IT" sz="2400" smtClean="0">
                <a:latin typeface="Arial" charset="0"/>
              </a:rPr>
              <a:t>The number of edges should increase by </a:t>
            </a:r>
            <a:r>
              <a:rPr lang="it-IT" sz="2400" b="1" i="1" smtClean="0">
                <a:latin typeface="Arial" charset="0"/>
              </a:rPr>
              <a:t>n</a:t>
            </a:r>
            <a:r>
              <a:rPr lang="it-IT" sz="2400" smtClean="0">
                <a:latin typeface="Arial" charset="0"/>
              </a:rPr>
              <a:t>, but two edges are in common</a:t>
            </a:r>
          </a:p>
          <a:p>
            <a:pPr eaLnBrk="1" hangingPunct="1">
              <a:buFont typeface="Arial" charset="0"/>
              <a:buNone/>
            </a:pPr>
            <a:r>
              <a:rPr lang="it-IT" sz="2400" i="1" smtClean="0">
                <a:latin typeface="Arial" charset="0"/>
              </a:rPr>
              <a:t>		</a:t>
            </a:r>
            <a:r>
              <a:rPr lang="it-IT" sz="2400" b="1" i="1" smtClean="0">
                <a:solidFill>
                  <a:srgbClr val="FF0000"/>
                </a:solidFill>
                <a:latin typeface="Arial" charset="0"/>
              </a:rPr>
              <a:t>e” </a:t>
            </a:r>
            <a:r>
              <a:rPr lang="it-IT" sz="2400" b="1" smtClean="0">
                <a:solidFill>
                  <a:srgbClr val="FF0000"/>
                </a:solidFill>
                <a:latin typeface="Arial" charset="0"/>
              </a:rPr>
              <a:t>=</a:t>
            </a:r>
            <a:r>
              <a:rPr lang="it-IT" sz="2400" b="1" i="1" smtClean="0">
                <a:solidFill>
                  <a:srgbClr val="FF0000"/>
                </a:solidFill>
                <a:latin typeface="Arial" charset="0"/>
              </a:rPr>
              <a:t> e’ </a:t>
            </a:r>
            <a:r>
              <a:rPr lang="it-IT" sz="2400" b="1" smtClean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it-IT" sz="2400" b="1" i="1" smtClean="0">
                <a:solidFill>
                  <a:srgbClr val="FF0000"/>
                </a:solidFill>
                <a:latin typeface="Arial" charset="0"/>
              </a:rPr>
              <a:t> n</a:t>
            </a:r>
            <a:r>
              <a:rPr lang="it-IT" sz="2400" b="1" smtClean="0">
                <a:solidFill>
                  <a:srgbClr val="FF0000"/>
                </a:solidFill>
                <a:latin typeface="Arial" charset="0"/>
              </a:rPr>
              <a:t> - 2</a:t>
            </a:r>
          </a:p>
          <a:p>
            <a:pPr eaLnBrk="1" hangingPunct="1"/>
            <a:r>
              <a:rPr lang="it-IT" sz="2400" smtClean="0">
                <a:latin typeface="Arial" charset="0"/>
              </a:rPr>
              <a:t>the number of vertices should increase by </a:t>
            </a:r>
            <a:r>
              <a:rPr lang="it-IT" sz="2400" b="1" i="1" smtClean="0">
                <a:latin typeface="Arial" charset="0"/>
              </a:rPr>
              <a:t>n</a:t>
            </a:r>
            <a:r>
              <a:rPr lang="it-IT" sz="2400" smtClean="0">
                <a:latin typeface="Arial" charset="0"/>
              </a:rPr>
              <a:t>, but three vertices are shared</a:t>
            </a:r>
          </a:p>
          <a:p>
            <a:pPr eaLnBrk="1" hangingPunct="1">
              <a:buFont typeface="Arial" charset="0"/>
              <a:buNone/>
            </a:pPr>
            <a:r>
              <a:rPr lang="it-IT" sz="2400" i="1" smtClean="0">
                <a:latin typeface="Arial" charset="0"/>
              </a:rPr>
              <a:t>		</a:t>
            </a:r>
            <a:r>
              <a:rPr lang="it-IT" sz="2400" b="1" i="1" smtClean="0">
                <a:solidFill>
                  <a:srgbClr val="FF0000"/>
                </a:solidFill>
                <a:latin typeface="Arial" charset="0"/>
              </a:rPr>
              <a:t>v” = v’ + n</a:t>
            </a:r>
            <a:r>
              <a:rPr lang="it-IT" sz="2400" b="1" smtClean="0">
                <a:solidFill>
                  <a:srgbClr val="FF0000"/>
                </a:solidFill>
                <a:latin typeface="Arial" charset="0"/>
              </a:rPr>
              <a:t> - 3</a:t>
            </a:r>
          </a:p>
          <a:p>
            <a:pPr eaLnBrk="1" hangingPunct="1"/>
            <a:r>
              <a:rPr lang="it-IT" sz="2400" b="1" i="1" smtClean="0">
                <a:latin typeface="Arial" charset="0"/>
              </a:rPr>
              <a:t>f”</a:t>
            </a:r>
            <a:r>
              <a:rPr lang="it-IT" sz="2400" b="1" smtClean="0">
                <a:latin typeface="Arial" charset="0"/>
              </a:rPr>
              <a:t>+</a:t>
            </a:r>
            <a:r>
              <a:rPr lang="it-IT" sz="2400" b="1" i="1" smtClean="0">
                <a:latin typeface="Arial" charset="0"/>
              </a:rPr>
              <a:t>v”-e”</a:t>
            </a:r>
            <a:r>
              <a:rPr lang="it-IT" sz="2400" b="1" smtClean="0">
                <a:latin typeface="Arial" charset="0"/>
              </a:rPr>
              <a:t> = </a:t>
            </a:r>
            <a:br>
              <a:rPr lang="it-IT" sz="2400" b="1" smtClean="0">
                <a:latin typeface="Arial" charset="0"/>
              </a:rPr>
            </a:br>
            <a:r>
              <a:rPr lang="it-IT" sz="2400" b="1" smtClean="0">
                <a:latin typeface="Arial" charset="0"/>
              </a:rPr>
              <a:t>	(</a:t>
            </a:r>
            <a:r>
              <a:rPr lang="it-IT" sz="2400" b="1" i="1" smtClean="0">
                <a:latin typeface="Arial" charset="0"/>
              </a:rPr>
              <a:t>f’</a:t>
            </a:r>
            <a:r>
              <a:rPr lang="it-IT" sz="2400" b="1" smtClean="0">
                <a:latin typeface="Arial" charset="0"/>
              </a:rPr>
              <a:t>+1)+(</a:t>
            </a:r>
            <a:r>
              <a:rPr lang="it-IT" sz="2400" b="1" i="1" smtClean="0">
                <a:latin typeface="Arial" charset="0"/>
              </a:rPr>
              <a:t>v’</a:t>
            </a:r>
            <a:r>
              <a:rPr lang="it-IT" sz="2400" b="1" smtClean="0">
                <a:latin typeface="Arial" charset="0"/>
              </a:rPr>
              <a:t>+</a:t>
            </a:r>
            <a:r>
              <a:rPr lang="it-IT" sz="2400" b="1" i="1" smtClean="0">
                <a:latin typeface="Arial" charset="0"/>
              </a:rPr>
              <a:t>n</a:t>
            </a:r>
            <a:r>
              <a:rPr lang="it-IT" sz="2400" b="1" smtClean="0">
                <a:latin typeface="Arial" charset="0"/>
              </a:rPr>
              <a:t>-3)-(</a:t>
            </a:r>
            <a:r>
              <a:rPr lang="it-IT" sz="2400" b="1" i="1" smtClean="0">
                <a:latin typeface="Arial" charset="0"/>
              </a:rPr>
              <a:t>e’</a:t>
            </a:r>
            <a:r>
              <a:rPr lang="it-IT" sz="2400" b="1" smtClean="0">
                <a:latin typeface="Arial" charset="0"/>
              </a:rPr>
              <a:t>+</a:t>
            </a:r>
            <a:r>
              <a:rPr lang="it-IT" sz="2400" b="1" i="1" smtClean="0">
                <a:latin typeface="Arial" charset="0"/>
              </a:rPr>
              <a:t>n</a:t>
            </a:r>
            <a:r>
              <a:rPr lang="it-IT" sz="2400" b="1" smtClean="0">
                <a:latin typeface="Arial" charset="0"/>
              </a:rPr>
              <a:t>-2)</a:t>
            </a:r>
          </a:p>
          <a:p>
            <a:pPr algn="ctr" eaLnBrk="1" hangingPunct="1">
              <a:buFont typeface="Arial" charset="0"/>
              <a:buNone/>
            </a:pPr>
            <a:r>
              <a:rPr lang="it-IT" sz="2400" b="1" i="1" smtClean="0">
                <a:solidFill>
                  <a:srgbClr val="FF0000"/>
                </a:solidFill>
                <a:latin typeface="Arial" charset="0"/>
              </a:rPr>
              <a:t>f”+ v”– e” </a:t>
            </a:r>
            <a:r>
              <a:rPr lang="it-IT" sz="2400" b="1" smtClean="0">
                <a:solidFill>
                  <a:srgbClr val="FF0000"/>
                </a:solidFill>
                <a:latin typeface="Arial" charset="0"/>
              </a:rPr>
              <a:t>= 1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dirty="0" err="1" smtClean="0"/>
              <a:t>Math</a:t>
            </a:r>
            <a:r>
              <a:rPr lang="it-IT" i="1" dirty="0" smtClean="0"/>
              <a:t>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8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eaLnBrk="1" hangingPunct="1"/>
            <a:r>
              <a:rPr lang="it-IT" smtClean="0">
                <a:latin typeface="Arial" charset="0"/>
              </a:rPr>
              <a:t>As we have seen, if we add other faces, it always remains</a:t>
            </a:r>
          </a:p>
          <a:p>
            <a:pPr eaLnBrk="1" hangingPunct="1"/>
            <a:endParaRPr lang="it-IT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i="1" smtClean="0">
                <a:solidFill>
                  <a:srgbClr val="FF0000"/>
                </a:solidFill>
                <a:latin typeface="Arial" charset="0"/>
              </a:rPr>
              <a:t>				</a:t>
            </a:r>
            <a:r>
              <a:rPr lang="it-IT" sz="4000" b="1" i="1" smtClean="0">
                <a:solidFill>
                  <a:srgbClr val="FF0000"/>
                </a:solidFill>
                <a:latin typeface="Arial" charset="0"/>
              </a:rPr>
              <a:t>f + v – e</a:t>
            </a:r>
            <a:r>
              <a:rPr lang="it-IT" sz="4000" b="1" smtClean="0">
                <a:solidFill>
                  <a:srgbClr val="FF0000"/>
                </a:solidFill>
                <a:latin typeface="Arial" charset="0"/>
              </a:rPr>
              <a:t> = 1</a:t>
            </a:r>
          </a:p>
          <a:p>
            <a:pPr eaLnBrk="1" hangingPunct="1"/>
            <a:endParaRPr lang="it-IT" sz="4000" b="1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it-IT" smtClean="0">
                <a:latin typeface="Arial" charset="0"/>
              </a:rPr>
              <a:t>But pay attention! The polyhedron is not yet closed!</a:t>
            </a:r>
          </a:p>
          <a:p>
            <a:pPr eaLnBrk="1" hangingPunct="1"/>
            <a:endParaRPr lang="it-IT" smtClean="0">
              <a:latin typeface="Arial" charset="0"/>
            </a:endParaRPr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4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19</a:t>
            </a:fld>
            <a:endParaRPr lang="it-IT" sz="1200" dirty="0"/>
          </a:p>
        </p:txBody>
      </p:sp>
      <p:sp>
        <p:nvSpPr>
          <p:cNvPr id="5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0000"/>
                </a:solidFill>
                <a:latin typeface="Arial" charset="0"/>
              </a:rPr>
              <a:t>Polyhedra</a:t>
            </a:r>
            <a:endParaRPr lang="it-IT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A polyhedron is a solid figure bounded by flat faces and straight edges, i.e., by polygons.</a:t>
            </a:r>
            <a:endParaRPr lang="it-IT" sz="20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Face</a:t>
            </a:r>
            <a:r>
              <a:rPr lang="it-IT" sz="1600" dirty="0" smtClean="0">
                <a:solidFill>
                  <a:srgbClr val="FF0000"/>
                </a:solidFill>
              </a:rPr>
              <a:t>﻿</a:t>
            </a:r>
          </a:p>
          <a:p>
            <a:pPr marL="450850" lvl="1" indent="6350">
              <a:buNone/>
            </a:pPr>
            <a:r>
              <a:rPr lang="en-US" sz="1400" dirty="0" smtClean="0"/>
              <a:t>A face of a polyhedron is any of the plane surfaces forming a polyhedron. The faces of a polyhedron are polygons.</a:t>
            </a:r>
            <a:endParaRPr lang="it-IT" sz="1400" dirty="0" smtClean="0"/>
          </a:p>
          <a:p>
            <a:r>
              <a:rPr lang="it-IT" sz="1600" dirty="0" err="1" smtClean="0">
                <a:solidFill>
                  <a:srgbClr val="FF0000"/>
                </a:solidFill>
              </a:rPr>
              <a:t>Edge</a:t>
            </a:r>
            <a:endParaRPr lang="it-IT" sz="1600" dirty="0" smtClean="0">
              <a:solidFill>
                <a:srgbClr val="FF0000"/>
              </a:solidFill>
            </a:endParaRPr>
          </a:p>
          <a:p>
            <a:pPr marL="450850" indent="0">
              <a:buNone/>
            </a:pPr>
            <a:r>
              <a:rPr lang="en-US" sz="1400" dirty="0" smtClean="0"/>
              <a:t>An edge of a polyhedron is any of the line segments making up the framework of a polyhedron. The edges are where the faces intersect each other.</a:t>
            </a:r>
            <a:endParaRPr lang="it-IT" sz="14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Vertex (pl. vertices)</a:t>
            </a:r>
            <a:endParaRPr lang="it-IT" sz="1600" dirty="0" smtClean="0">
              <a:solidFill>
                <a:srgbClr val="FF0000"/>
              </a:solidFill>
            </a:endParaRPr>
          </a:p>
          <a:p>
            <a:pPr marL="450850" lvl="1" indent="0">
              <a:buNone/>
            </a:pPr>
            <a:r>
              <a:rPr lang="en-US" sz="1400" dirty="0" smtClean="0"/>
              <a:t>A vertex of a polyhedron is any of the corner points of a polyhedron, i.e., a point  where three or more polygonal faces meet.</a:t>
            </a:r>
            <a:endParaRPr lang="it-IT" sz="14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Dihedral angle </a:t>
            </a:r>
          </a:p>
          <a:p>
            <a:pPr marL="450850" lvl="1" indent="0">
              <a:buNone/>
            </a:pPr>
            <a:r>
              <a:rPr lang="en-US" sz="1400" dirty="0" smtClean="0"/>
              <a:t>A dihedral angle is the </a:t>
            </a:r>
            <a:r>
              <a:rPr lang="en-US" sz="1400" dirty="0" smtClean="0"/>
              <a:t>space between </a:t>
            </a:r>
            <a:r>
              <a:rPr lang="en-US" sz="1400" dirty="0" smtClean="0"/>
              <a:t>two intersecting planes. Every polyhedron has a dihedral angle at every edge. </a:t>
            </a:r>
            <a:endParaRPr lang="it-IT" sz="14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Polyhedral angle</a:t>
            </a:r>
          </a:p>
          <a:p>
            <a:pPr marL="450850" lvl="1" indent="0">
              <a:buNone/>
            </a:pPr>
            <a:r>
              <a:rPr lang="en-US" sz="1400" dirty="0" smtClean="0"/>
              <a:t>A polyhedral angle is the space enclosed by three or more planes that intersect in a vertex.  Every polyhedron has a polyhedral angle at every vertex. </a:t>
            </a:r>
            <a:endParaRPr lang="it-IT" sz="1400" dirty="0" smtClean="0"/>
          </a:p>
        </p:txBody>
      </p:sp>
      <p:sp>
        <p:nvSpPr>
          <p:cNvPr id="8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2</a:t>
            </a:fld>
            <a:endParaRPr lang="it-IT" sz="1200" dirty="0"/>
          </a:p>
        </p:txBody>
      </p:sp>
      <p:sp>
        <p:nvSpPr>
          <p:cNvPr id="10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>
                <a:latin typeface="Arial" charset="0"/>
              </a:rPr>
              <a:t>Finally, we close the polyhedron with the last face</a:t>
            </a:r>
          </a:p>
        </p:txBody>
      </p:sp>
      <p:pic>
        <p:nvPicPr>
          <p:cNvPr id="16387" name="Segnaposto contenuto 4" descr="dodecaedr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5350" y="2289651"/>
            <a:ext cx="3162300" cy="3147060"/>
          </a:xfrm>
        </p:spPr>
      </p:pic>
      <p:sp>
        <p:nvSpPr>
          <p:cNvPr id="16388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latin typeface="Arial" charset="0"/>
              </a:rPr>
              <a:t>The </a:t>
            </a:r>
            <a:r>
              <a:rPr lang="it-IT" dirty="0" err="1" smtClean="0">
                <a:latin typeface="Arial" charset="0"/>
              </a:rPr>
              <a:t>number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of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faces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increases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again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by</a:t>
            </a:r>
            <a:r>
              <a:rPr lang="it-IT" dirty="0" smtClean="0">
                <a:latin typeface="Arial" charset="0"/>
              </a:rPr>
              <a:t> 1.</a:t>
            </a:r>
          </a:p>
          <a:p>
            <a:pPr eaLnBrk="1" hangingPunct="1"/>
            <a:r>
              <a:rPr lang="it-IT" dirty="0" err="1" smtClean="0">
                <a:latin typeface="Arial" charset="0"/>
              </a:rPr>
              <a:t>But</a:t>
            </a:r>
            <a:r>
              <a:rPr lang="it-IT" dirty="0" smtClean="0">
                <a:latin typeface="Arial" charset="0"/>
              </a:rPr>
              <a:t> the </a:t>
            </a:r>
            <a:r>
              <a:rPr lang="it-IT" dirty="0" err="1" smtClean="0">
                <a:latin typeface="Arial" charset="0"/>
              </a:rPr>
              <a:t>numbers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of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edges</a:t>
            </a:r>
            <a:r>
              <a:rPr lang="it-IT" dirty="0" smtClean="0">
                <a:latin typeface="Arial" charset="0"/>
              </a:rPr>
              <a:t> and </a:t>
            </a:r>
            <a:r>
              <a:rPr lang="it-IT" dirty="0" err="1" smtClean="0">
                <a:latin typeface="Arial" charset="0"/>
              </a:rPr>
              <a:t>vertices</a:t>
            </a:r>
            <a:r>
              <a:rPr lang="it-IT" dirty="0" smtClean="0">
                <a:latin typeface="Arial" charset="0"/>
              </a:rPr>
              <a:t> don’t </a:t>
            </a:r>
            <a:r>
              <a:rPr lang="it-IT" dirty="0" err="1" smtClean="0">
                <a:latin typeface="Arial" charset="0"/>
              </a:rPr>
              <a:t>increase</a:t>
            </a:r>
            <a:r>
              <a:rPr lang="it-IT" dirty="0" smtClean="0">
                <a:latin typeface="Arial" charset="0"/>
              </a:rPr>
              <a:t>, </a:t>
            </a:r>
            <a:r>
              <a:rPr lang="it-IT" dirty="0" err="1" smtClean="0">
                <a:latin typeface="Arial" charset="0"/>
              </a:rPr>
              <a:t>as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we</a:t>
            </a:r>
            <a:r>
              <a:rPr lang="it-IT" dirty="0" smtClean="0">
                <a:latin typeface="Arial" charset="0"/>
              </a:rPr>
              <a:t> can </a:t>
            </a:r>
            <a:r>
              <a:rPr lang="it-IT" dirty="0" err="1" smtClean="0">
                <a:latin typeface="Arial" charset="0"/>
              </a:rPr>
              <a:t>use</a:t>
            </a:r>
            <a:r>
              <a:rPr lang="it-IT" dirty="0" smtClean="0">
                <a:latin typeface="Arial" charset="0"/>
              </a:rPr>
              <a:t> the </a:t>
            </a:r>
            <a:r>
              <a:rPr lang="it-IT" dirty="0" err="1" smtClean="0">
                <a:latin typeface="Arial" charset="0"/>
              </a:rPr>
              <a:t>already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existing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ones</a:t>
            </a:r>
            <a:r>
              <a:rPr lang="it-IT" dirty="0" smtClean="0">
                <a:latin typeface="Arial" charset="0"/>
              </a:rPr>
              <a:t>.</a:t>
            </a:r>
          </a:p>
          <a:p>
            <a:pPr eaLnBrk="1" hangingPunct="1"/>
            <a:r>
              <a:rPr lang="it-IT" dirty="0" err="1" smtClean="0">
                <a:latin typeface="Arial" charset="0"/>
              </a:rPr>
              <a:t>Therefore</a:t>
            </a:r>
            <a:endParaRPr lang="it-IT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dirty="0" smtClean="0">
                <a:latin typeface="Arial" charset="0"/>
              </a:rPr>
              <a:t>		</a:t>
            </a:r>
            <a:r>
              <a:rPr lang="it-IT" sz="3600" b="1" i="1" dirty="0" smtClean="0">
                <a:solidFill>
                  <a:srgbClr val="FF0000"/>
                </a:solidFill>
                <a:latin typeface="Arial" charset="0"/>
              </a:rPr>
              <a:t>f + v – e</a:t>
            </a:r>
            <a:r>
              <a:rPr lang="it-IT" sz="3600" b="1" dirty="0" smtClean="0">
                <a:solidFill>
                  <a:srgbClr val="FF0000"/>
                </a:solidFill>
                <a:latin typeface="Arial" charset="0"/>
              </a:rPr>
              <a:t> = 2</a:t>
            </a:r>
            <a:endParaRPr lang="it-IT" sz="3600" b="1" dirty="0" smtClean="0">
              <a:latin typeface="Arial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dirty="0" err="1" smtClean="0"/>
              <a:t>Math</a:t>
            </a:r>
            <a:r>
              <a:rPr lang="it-IT" i="1" dirty="0" smtClean="0"/>
              <a:t>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8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it-IT" sz="3600" b="1" i="1" smtClean="0">
                <a:solidFill>
                  <a:srgbClr val="FF0000"/>
                </a:solidFill>
                <a:latin typeface="Arial" charset="0"/>
              </a:rPr>
              <a:t>Determination of the number of</a:t>
            </a:r>
            <a:br>
              <a:rPr lang="it-IT" sz="3600" b="1" i="1" smtClean="0">
                <a:solidFill>
                  <a:srgbClr val="FF0000"/>
                </a:solidFill>
                <a:latin typeface="Arial" charset="0"/>
              </a:rPr>
            </a:br>
            <a:r>
              <a:rPr lang="it-IT" sz="3600" b="1" i="1" smtClean="0">
                <a:solidFill>
                  <a:srgbClr val="FF0000"/>
                </a:solidFill>
                <a:latin typeface="Arial" charset="0"/>
              </a:rPr>
              <a:t>faces, edges and vertices</a:t>
            </a:r>
            <a:r>
              <a:rPr lang="it-IT" sz="4800" b="1" i="1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dirty="0" smtClean="0">
              <a:latin typeface="Arial" charset="0"/>
            </a:endParaRPr>
          </a:p>
          <a:p>
            <a:pPr eaLnBrk="1" hangingPunct="1"/>
            <a:r>
              <a:rPr lang="it-IT" sz="3000" dirty="0" err="1" smtClean="0">
                <a:latin typeface="Arial" charset="0"/>
              </a:rPr>
              <a:t>Let</a:t>
            </a:r>
            <a:r>
              <a:rPr lang="it-IT" sz="3000" dirty="0" smtClean="0">
                <a:latin typeface="Arial" charset="0"/>
              </a:rPr>
              <a:t>’s </a:t>
            </a:r>
            <a:r>
              <a:rPr lang="it-IT" sz="3000" dirty="0" err="1" smtClean="0">
                <a:latin typeface="Arial" charset="0"/>
              </a:rPr>
              <a:t>call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b="1" i="1" dirty="0" smtClean="0">
                <a:latin typeface="Arial" charset="0"/>
              </a:rPr>
              <a:t>n</a:t>
            </a:r>
            <a:r>
              <a:rPr lang="it-IT" sz="3000" dirty="0" smtClean="0">
                <a:latin typeface="Arial" charset="0"/>
              </a:rPr>
              <a:t> the </a:t>
            </a:r>
            <a:r>
              <a:rPr lang="it-IT" sz="3000" dirty="0" err="1" smtClean="0">
                <a:latin typeface="Arial" charset="0"/>
              </a:rPr>
              <a:t>number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of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sides</a:t>
            </a:r>
            <a:r>
              <a:rPr lang="it-IT" sz="3000" dirty="0" smtClean="0">
                <a:latin typeface="Arial" charset="0"/>
              </a:rPr>
              <a:t> or  </a:t>
            </a:r>
            <a:r>
              <a:rPr lang="it-IT" sz="3000" dirty="0" err="1" smtClean="0">
                <a:latin typeface="Arial" charset="0"/>
              </a:rPr>
              <a:t>vertices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of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each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polygonal</a:t>
            </a:r>
            <a:r>
              <a:rPr lang="it-IT" sz="3000" dirty="0" smtClean="0">
                <a:latin typeface="Arial" charset="0"/>
              </a:rPr>
              <a:t> face, and </a:t>
            </a:r>
            <a:r>
              <a:rPr lang="it-IT" sz="3000" b="1" i="1" dirty="0" smtClean="0">
                <a:latin typeface="Arial" charset="0"/>
              </a:rPr>
              <a:t>m</a:t>
            </a:r>
            <a:r>
              <a:rPr lang="it-IT" sz="3000" dirty="0" smtClean="0">
                <a:latin typeface="Arial" charset="0"/>
              </a:rPr>
              <a:t> the </a:t>
            </a:r>
            <a:r>
              <a:rPr lang="it-IT" sz="3000" dirty="0" err="1" smtClean="0">
                <a:latin typeface="Arial" charset="0"/>
              </a:rPr>
              <a:t>number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of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faces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that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meet</a:t>
            </a:r>
            <a:r>
              <a:rPr lang="it-IT" sz="3000" dirty="0" smtClean="0">
                <a:latin typeface="Arial" charset="0"/>
              </a:rPr>
              <a:t> at the </a:t>
            </a:r>
            <a:r>
              <a:rPr lang="it-IT" sz="3000" dirty="0" err="1" smtClean="0">
                <a:latin typeface="Arial" charset="0"/>
              </a:rPr>
              <a:t>same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vertex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of</a:t>
            </a:r>
            <a:r>
              <a:rPr lang="it-IT" sz="3000" dirty="0" smtClean="0">
                <a:latin typeface="Arial" charset="0"/>
              </a:rPr>
              <a:t> the </a:t>
            </a:r>
            <a:r>
              <a:rPr lang="it-IT" sz="3000" dirty="0" err="1" smtClean="0">
                <a:latin typeface="Arial" charset="0"/>
              </a:rPr>
              <a:t>polyhedron</a:t>
            </a:r>
            <a:r>
              <a:rPr lang="it-IT" sz="30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it-IT" sz="3000" dirty="0" smtClean="0">
                <a:latin typeface="Arial" charset="0"/>
              </a:rPr>
              <a:t>The total </a:t>
            </a:r>
            <a:r>
              <a:rPr lang="it-IT" sz="3000" dirty="0" err="1" smtClean="0">
                <a:latin typeface="Arial" charset="0"/>
              </a:rPr>
              <a:t>number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b="1" i="1" dirty="0" smtClean="0">
                <a:latin typeface="Arial" charset="0"/>
              </a:rPr>
              <a:t>v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of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vertices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should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be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b="1" i="1" dirty="0" err="1" smtClean="0">
                <a:latin typeface="Arial" charset="0"/>
              </a:rPr>
              <a:t>f·n</a:t>
            </a:r>
            <a:r>
              <a:rPr lang="it-IT" sz="3000" dirty="0" smtClean="0">
                <a:latin typeface="Arial" charset="0"/>
              </a:rPr>
              <a:t>, </a:t>
            </a:r>
            <a:r>
              <a:rPr lang="it-IT" sz="3000" dirty="0" err="1" smtClean="0">
                <a:latin typeface="Arial" charset="0"/>
              </a:rPr>
              <a:t>but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we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must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consider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that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b="1" i="1" dirty="0" smtClean="0">
                <a:latin typeface="Arial" charset="0"/>
              </a:rPr>
              <a:t>m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polygons</a:t>
            </a:r>
            <a:r>
              <a:rPr lang="it-IT" sz="3000" dirty="0" smtClean="0">
                <a:latin typeface="Arial" charset="0"/>
              </a:rPr>
              <a:t> converge on the </a:t>
            </a:r>
            <a:r>
              <a:rPr lang="it-IT" sz="3000" dirty="0" err="1" smtClean="0">
                <a:latin typeface="Arial" charset="0"/>
              </a:rPr>
              <a:t>same</a:t>
            </a:r>
            <a:r>
              <a:rPr lang="it-IT" sz="3000" dirty="0" smtClean="0">
                <a:latin typeface="Arial" charset="0"/>
              </a:rPr>
              <a:t> </a:t>
            </a:r>
            <a:r>
              <a:rPr lang="it-IT" sz="3000" dirty="0" err="1" smtClean="0">
                <a:latin typeface="Arial" charset="0"/>
              </a:rPr>
              <a:t>vertex</a:t>
            </a:r>
            <a:r>
              <a:rPr lang="it-IT" sz="3000" dirty="0" smtClean="0">
                <a:latin typeface="Arial" charset="0"/>
              </a:rPr>
              <a:t>, so</a:t>
            </a:r>
          </a:p>
          <a:p>
            <a:pPr eaLnBrk="1" hangingPunct="1">
              <a:buNone/>
            </a:pPr>
            <a:r>
              <a:rPr lang="it-IT" sz="3000" b="1" i="1" dirty="0" smtClean="0">
                <a:solidFill>
                  <a:srgbClr val="FF0000"/>
                </a:solidFill>
                <a:latin typeface="Arial" charset="0"/>
              </a:rPr>
              <a:t>				v</a:t>
            </a:r>
            <a:r>
              <a:rPr lang="it-IT" sz="3000" b="1" dirty="0" smtClean="0">
                <a:solidFill>
                  <a:srgbClr val="FF0000"/>
                </a:solidFill>
                <a:latin typeface="Arial" charset="0"/>
              </a:rPr>
              <a:t> = </a:t>
            </a:r>
            <a:r>
              <a:rPr lang="it-IT" sz="3000" b="1" i="1" dirty="0" err="1" smtClean="0">
                <a:solidFill>
                  <a:srgbClr val="FF0000"/>
                </a:solidFill>
                <a:latin typeface="Arial" charset="0"/>
              </a:rPr>
              <a:t>f·n</a:t>
            </a:r>
            <a:r>
              <a:rPr lang="it-IT" sz="30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3000" b="1" dirty="0" smtClean="0">
                <a:solidFill>
                  <a:srgbClr val="FF0000"/>
                </a:solidFill>
                <a:latin typeface="Arial" charset="0"/>
              </a:rPr>
              <a:t>/ </a:t>
            </a:r>
            <a:r>
              <a:rPr lang="it-IT" sz="3000" b="1" i="1" dirty="0" smtClean="0">
                <a:solidFill>
                  <a:srgbClr val="FF0000"/>
                </a:solidFill>
                <a:latin typeface="Arial" charset="0"/>
              </a:rPr>
              <a:t>m</a:t>
            </a:r>
            <a:endParaRPr lang="it-IT" sz="30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it-IT" dirty="0" smtClean="0">
              <a:latin typeface="Arial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21</a:t>
            </a:fld>
            <a:endParaRPr lang="it-IT" sz="1200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contenuto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eaLnBrk="1" hangingPunct="1"/>
            <a:r>
              <a:rPr lang="it-IT" sz="3600" dirty="0" smtClean="0">
                <a:latin typeface="Arial" charset="0"/>
              </a:rPr>
              <a:t>The total </a:t>
            </a:r>
            <a:r>
              <a:rPr lang="it-IT" sz="3600" dirty="0" err="1" smtClean="0">
                <a:latin typeface="Arial" charset="0"/>
              </a:rPr>
              <a:t>number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b="1" i="1" dirty="0" smtClean="0">
                <a:latin typeface="Arial" charset="0"/>
              </a:rPr>
              <a:t>e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of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edges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should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be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b="1" i="1" dirty="0" err="1" smtClean="0">
                <a:latin typeface="Arial" charset="0"/>
              </a:rPr>
              <a:t>f·n</a:t>
            </a:r>
            <a:r>
              <a:rPr lang="it-IT" sz="3600" dirty="0" smtClean="0">
                <a:latin typeface="Arial" charset="0"/>
              </a:rPr>
              <a:t>, </a:t>
            </a:r>
            <a:r>
              <a:rPr lang="it-IT" sz="3600" dirty="0" err="1" smtClean="0">
                <a:latin typeface="Arial" charset="0"/>
              </a:rPr>
              <a:t>but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we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must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consider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that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b="1" i="1" dirty="0" smtClean="0">
                <a:latin typeface="Arial" charset="0"/>
              </a:rPr>
              <a:t>2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polygons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meet</a:t>
            </a:r>
            <a:r>
              <a:rPr lang="it-IT" sz="3600" dirty="0" smtClean="0">
                <a:latin typeface="Arial" charset="0"/>
              </a:rPr>
              <a:t> at the </a:t>
            </a:r>
            <a:r>
              <a:rPr lang="it-IT" sz="3600" dirty="0" err="1" smtClean="0">
                <a:latin typeface="Arial" charset="0"/>
              </a:rPr>
              <a:t>same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edge</a:t>
            </a:r>
            <a:r>
              <a:rPr lang="it-IT" sz="3600" dirty="0" smtClean="0">
                <a:latin typeface="Arial" charset="0"/>
              </a:rPr>
              <a:t>, so</a:t>
            </a:r>
          </a:p>
          <a:p>
            <a:pPr eaLnBrk="1" hangingPunct="1"/>
            <a:r>
              <a:rPr lang="it-IT" sz="3600" b="1" dirty="0" smtClean="0">
                <a:latin typeface="Arial" charset="0"/>
              </a:rPr>
              <a:t>	</a:t>
            </a:r>
            <a:r>
              <a:rPr lang="it-IT" sz="3600" b="1" i="1" dirty="0" smtClean="0">
                <a:solidFill>
                  <a:srgbClr val="FF0000"/>
                </a:solidFill>
                <a:latin typeface="Arial" charset="0"/>
              </a:rPr>
              <a:t>	e </a:t>
            </a:r>
            <a:r>
              <a:rPr lang="it-IT" sz="3600" b="1" dirty="0" smtClean="0">
                <a:solidFill>
                  <a:srgbClr val="FF0000"/>
                </a:solidFill>
                <a:latin typeface="Arial" charset="0"/>
              </a:rPr>
              <a:t>=</a:t>
            </a:r>
            <a:r>
              <a:rPr lang="it-IT" sz="36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3600" b="1" i="1" dirty="0" err="1" smtClean="0">
                <a:solidFill>
                  <a:srgbClr val="FF0000"/>
                </a:solidFill>
                <a:latin typeface="Arial" charset="0"/>
              </a:rPr>
              <a:t>f·n</a:t>
            </a:r>
            <a:r>
              <a:rPr lang="it-IT" sz="36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  <a:latin typeface="Arial" charset="0"/>
              </a:rPr>
              <a:t>/ 2</a:t>
            </a:r>
          </a:p>
          <a:p>
            <a:pPr eaLnBrk="1" hangingPunct="1"/>
            <a:r>
              <a:rPr lang="it-IT" sz="3600" dirty="0" err="1" smtClean="0">
                <a:latin typeface="Arial" charset="0"/>
              </a:rPr>
              <a:t>By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Euler</a:t>
            </a:r>
            <a:r>
              <a:rPr lang="it-IT" sz="3600" dirty="0" smtClean="0">
                <a:latin typeface="Arial" charset="0"/>
              </a:rPr>
              <a:t>’s formula, </a:t>
            </a:r>
          </a:p>
          <a:p>
            <a:pPr eaLnBrk="1" hangingPunct="1">
              <a:buFont typeface="Arial" charset="0"/>
              <a:buNone/>
            </a:pPr>
            <a:r>
              <a:rPr lang="it-IT" sz="3600" b="1" i="1" dirty="0" smtClean="0">
                <a:solidFill>
                  <a:srgbClr val="FF0000"/>
                </a:solidFill>
                <a:latin typeface="Arial" charset="0"/>
              </a:rPr>
              <a:t>			f</a:t>
            </a:r>
            <a:r>
              <a:rPr lang="it-IT" sz="3600" b="1" dirty="0" smtClean="0">
                <a:solidFill>
                  <a:srgbClr val="FF0000"/>
                </a:solidFill>
                <a:latin typeface="Arial" charset="0"/>
              </a:rPr>
              <a:t> + </a:t>
            </a:r>
            <a:r>
              <a:rPr lang="it-IT" sz="3600" b="1" i="1" dirty="0" err="1" smtClean="0">
                <a:solidFill>
                  <a:srgbClr val="FF0000"/>
                </a:solidFill>
                <a:latin typeface="Arial" charset="0"/>
              </a:rPr>
              <a:t>f·n</a:t>
            </a:r>
            <a:r>
              <a:rPr lang="it-IT" sz="3600" b="1" dirty="0" smtClean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it-IT" sz="3600" b="1" i="1" dirty="0" smtClean="0">
                <a:solidFill>
                  <a:srgbClr val="FF0000"/>
                </a:solidFill>
                <a:latin typeface="Arial" charset="0"/>
              </a:rPr>
              <a:t>m - </a:t>
            </a:r>
            <a:r>
              <a:rPr lang="it-IT" sz="3600" b="1" i="1" dirty="0" err="1" smtClean="0">
                <a:solidFill>
                  <a:srgbClr val="FF0000"/>
                </a:solidFill>
                <a:latin typeface="Arial" charset="0"/>
              </a:rPr>
              <a:t>f·n</a:t>
            </a:r>
            <a:r>
              <a:rPr lang="it-IT" sz="3600" b="1" dirty="0" smtClean="0">
                <a:solidFill>
                  <a:srgbClr val="FF0000"/>
                </a:solidFill>
                <a:latin typeface="Arial" charset="0"/>
              </a:rPr>
              <a:t>/2 = </a:t>
            </a:r>
            <a:r>
              <a:rPr lang="it-IT" sz="3600" b="1" dirty="0" err="1" smtClean="0">
                <a:solidFill>
                  <a:srgbClr val="FF0000"/>
                </a:solidFill>
                <a:latin typeface="Arial" charset="0"/>
              </a:rPr>
              <a:t>2</a:t>
            </a:r>
            <a:endParaRPr lang="it-IT" sz="36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it-IT" sz="3600" dirty="0" err="1" smtClean="0">
                <a:latin typeface="Arial" charset="0"/>
              </a:rPr>
              <a:t>Solving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by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b="1" i="1" dirty="0" smtClean="0">
                <a:latin typeface="Arial" charset="0"/>
              </a:rPr>
              <a:t>f</a:t>
            </a:r>
            <a:r>
              <a:rPr lang="it-IT" sz="3600" dirty="0" smtClean="0">
                <a:latin typeface="Arial" charset="0"/>
              </a:rPr>
              <a:t>, </a:t>
            </a:r>
            <a:r>
              <a:rPr lang="it-IT" sz="3600" dirty="0" err="1" smtClean="0">
                <a:latin typeface="Arial" charset="0"/>
              </a:rPr>
              <a:t>we</a:t>
            </a:r>
            <a:r>
              <a:rPr lang="it-IT" sz="3600" dirty="0" smtClean="0">
                <a:latin typeface="Arial" charset="0"/>
              </a:rPr>
              <a:t> </a:t>
            </a:r>
            <a:r>
              <a:rPr lang="it-IT" sz="3600" dirty="0" err="1" smtClean="0">
                <a:latin typeface="Arial" charset="0"/>
              </a:rPr>
              <a:t>have</a:t>
            </a:r>
            <a:r>
              <a:rPr lang="it-IT" i="1" dirty="0" smtClean="0">
                <a:latin typeface="Arial" charset="0"/>
              </a:rPr>
              <a:t/>
            </a:r>
            <a:br>
              <a:rPr lang="it-IT" i="1" dirty="0" smtClean="0">
                <a:latin typeface="Arial" charset="0"/>
              </a:rPr>
            </a:br>
            <a:endParaRPr lang="it-IT" b="1" dirty="0" smtClean="0">
              <a:solidFill>
                <a:srgbClr val="FF0000"/>
              </a:solidFill>
              <a:latin typeface="Arial" charset="0"/>
            </a:endParaRPr>
          </a:p>
          <a:p>
            <a:endParaRPr lang="it-IT" dirty="0" smtClean="0">
              <a:latin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71750" y="5143512"/>
          <a:ext cx="3302000" cy="1143000"/>
        </p:xfrm>
        <a:graphic>
          <a:graphicData uri="http://schemas.openxmlformats.org/presentationml/2006/ole">
            <p:oleObj spid="_x0000_s2050" name="Equazione" r:id="rId3" imgW="1320480" imgH="457200" progId="Equation.3">
              <p:embed/>
            </p:oleObj>
          </a:graphicData>
        </a:graphic>
      </p:graphicFrame>
      <p:sp>
        <p:nvSpPr>
          <p:cNvPr id="4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5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22</a:t>
            </a:fld>
            <a:endParaRPr lang="it-IT" sz="1200" dirty="0"/>
          </a:p>
        </p:txBody>
      </p:sp>
      <p:sp>
        <p:nvSpPr>
          <p:cNvPr id="6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Faces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dirty="0" err="1" smtClean="0">
                <a:solidFill>
                  <a:srgbClr val="FF0000"/>
                </a:solidFill>
              </a:rPr>
              <a:t>edges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vertices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2828916" cy="4525963"/>
          </a:xfrm>
        </p:spPr>
        <p:txBody>
          <a:bodyPr/>
          <a:lstStyle/>
          <a:p>
            <a:r>
              <a:rPr lang="it-IT" dirty="0" smtClean="0"/>
              <a:t>So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	</a:t>
            </a:r>
            <a:r>
              <a:rPr lang="it-IT" sz="2400" dirty="0" smtClean="0"/>
              <a:t>	     </a:t>
            </a:r>
            <a:r>
              <a:rPr lang="it-IT" sz="2400" dirty="0" smtClean="0">
                <a:solidFill>
                  <a:srgbClr val="FF0000"/>
                </a:solidFill>
              </a:rPr>
              <a:t>f =</a:t>
            </a:r>
          </a:p>
          <a:p>
            <a:pPr>
              <a:buNone/>
            </a:pPr>
            <a:endParaRPr lang="it-IT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			    e =</a:t>
            </a:r>
          </a:p>
          <a:p>
            <a:pPr>
              <a:buNone/>
            </a:pPr>
            <a:endParaRPr lang="it-IT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			    v =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57554" y="2586991"/>
            <a:ext cx="20717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4m</a:t>
            </a:r>
          </a:p>
          <a:p>
            <a:pPr algn="ctr"/>
            <a:endParaRPr lang="it-IT" sz="1000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2m-2n-nm</a:t>
            </a:r>
            <a:endParaRPr lang="it-IT" sz="2400" dirty="0">
              <a:solidFill>
                <a:srgbClr val="FF0000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3428992" y="3071810"/>
            <a:ext cx="1928826" cy="11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500430" y="4214818"/>
            <a:ext cx="178595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357554" y="3714752"/>
            <a:ext cx="20717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2mn</a:t>
            </a:r>
          </a:p>
          <a:p>
            <a:pPr algn="ctr"/>
            <a:endParaRPr lang="it-IT" sz="1000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2m-2n-nm</a:t>
            </a:r>
            <a:endParaRPr lang="it-IT" sz="2400" dirty="0">
              <a:solidFill>
                <a:srgbClr val="FF0000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3500430" y="5429264"/>
            <a:ext cx="178595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357554" y="4929198"/>
            <a:ext cx="20717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4n</a:t>
            </a:r>
          </a:p>
          <a:p>
            <a:pPr algn="ctr"/>
            <a:endParaRPr lang="it-IT" sz="1000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2m-2n-nm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23</a:t>
            </a:fld>
            <a:endParaRPr lang="it-IT" sz="1200" dirty="0"/>
          </a:p>
        </p:txBody>
      </p:sp>
      <p:sp>
        <p:nvSpPr>
          <p:cNvPr id="13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Activity</a:t>
            </a:r>
            <a:r>
              <a:rPr lang="it-IT" b="1" i="1" dirty="0" smtClean="0">
                <a:solidFill>
                  <a:srgbClr val="0070C0"/>
                </a:solidFill>
              </a:rPr>
              <a:t> 5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543824" cy="45259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Ss move to match cards</a:t>
            </a:r>
          </a:p>
          <a:p>
            <a:pPr lvl="1"/>
            <a:r>
              <a:rPr lang="en-US" dirty="0" smtClean="0">
                <a:latin typeface="+mn-lt"/>
              </a:rPr>
              <a:t>T hands out the cards with pictures and words to Ss;</a:t>
            </a:r>
          </a:p>
          <a:p>
            <a:pPr lvl="1"/>
            <a:r>
              <a:rPr lang="en-US" dirty="0" smtClean="0">
                <a:latin typeface="+mn-lt"/>
              </a:rPr>
              <a:t>Ss move to match the cards, forming group of 6;</a:t>
            </a:r>
          </a:p>
          <a:p>
            <a:pPr lvl="1"/>
            <a:r>
              <a:rPr lang="en-US" dirty="0" smtClean="0">
                <a:latin typeface="+mn-lt"/>
              </a:rPr>
              <a:t>each group read the characteristics of their polyhedron; </a:t>
            </a:r>
          </a:p>
          <a:p>
            <a:pPr lvl="1"/>
            <a:r>
              <a:rPr lang="en-US" dirty="0" smtClean="0">
                <a:latin typeface="+mn-lt"/>
              </a:rPr>
              <a:t>T asks Ss to feed back their answers;</a:t>
            </a:r>
          </a:p>
          <a:p>
            <a:pPr lvl="1"/>
            <a:r>
              <a:rPr lang="en-US" dirty="0" smtClean="0">
                <a:latin typeface="+mn-lt"/>
              </a:rPr>
              <a:t>UK Ss correct the answers.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Activity</a:t>
            </a:r>
            <a:r>
              <a:rPr lang="it-IT" b="1" i="1" dirty="0" smtClean="0">
                <a:solidFill>
                  <a:srgbClr val="0070C0"/>
                </a:solidFill>
              </a:rPr>
              <a:t> 6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29576" cy="4525963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Groups move to match </a:t>
            </a:r>
            <a:r>
              <a:rPr lang="en-US" sz="3200" b="1" dirty="0" err="1" smtClean="0">
                <a:latin typeface="+mn-lt"/>
              </a:rPr>
              <a:t>polyhedra</a:t>
            </a:r>
            <a:r>
              <a:rPr lang="en-US" sz="3200" b="1" dirty="0" smtClean="0">
                <a:latin typeface="+mn-lt"/>
              </a:rPr>
              <a:t>:</a:t>
            </a:r>
          </a:p>
          <a:p>
            <a:pPr lvl="1"/>
            <a:r>
              <a:rPr lang="en-US" sz="2800" dirty="0" smtClean="0">
                <a:latin typeface="+mn-lt"/>
              </a:rPr>
              <a:t>Previous groups must move to match </a:t>
            </a:r>
            <a:r>
              <a:rPr lang="en-US" sz="2800" dirty="0" err="1" smtClean="0">
                <a:latin typeface="+mn-lt"/>
              </a:rPr>
              <a:t>polyhedra</a:t>
            </a:r>
            <a:r>
              <a:rPr lang="en-US" sz="2800" dirty="0" smtClean="0">
                <a:latin typeface="+mn-lt"/>
              </a:rPr>
              <a:t>;</a:t>
            </a:r>
          </a:p>
          <a:p>
            <a:pPr lvl="1"/>
            <a:r>
              <a:rPr lang="en-US" sz="2800" dirty="0" smtClean="0">
                <a:latin typeface="+mn-lt"/>
              </a:rPr>
              <a:t>Number of faces of one group must match the number of vertex of another;</a:t>
            </a:r>
          </a:p>
          <a:p>
            <a:pPr lvl="1"/>
            <a:r>
              <a:rPr lang="en-US" sz="2800" dirty="0" smtClean="0">
                <a:latin typeface="+mn-lt"/>
              </a:rPr>
              <a:t>UK Ss describe the groups;</a:t>
            </a:r>
          </a:p>
          <a:p>
            <a:pPr lvl="1"/>
            <a:r>
              <a:rPr lang="en-US" sz="2800" dirty="0" smtClean="0">
                <a:latin typeface="+mn-lt"/>
              </a:rPr>
              <a:t>What are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dual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polyhedra</a:t>
            </a:r>
            <a:r>
              <a:rPr lang="en-US" sz="2800" dirty="0" smtClean="0">
                <a:latin typeface="+mn-lt"/>
              </a:rPr>
              <a:t>?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 charset="0"/>
              </a:rPr>
              <a:t>Dual</a:t>
            </a:r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 charset="0"/>
              </a:rPr>
              <a:t>Polyhedra</a:t>
            </a:r>
            <a:endParaRPr lang="it-IT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4580" name="Segnaposto contenuto 6" descr="595px-Dual_Cube-Octahedron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30306"/>
            <a:ext cx="4038600" cy="4065750"/>
          </a:xfrm>
        </p:spPr>
      </p:pic>
      <p:sp>
        <p:nvSpPr>
          <p:cNvPr id="24579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smtClean="0">
                <a:latin typeface="Arial" charset="0"/>
              </a:rPr>
              <a:t>Cube and octahedron are each other </a:t>
            </a:r>
            <a:r>
              <a:rPr lang="it-IT" b="1" smtClean="0">
                <a:solidFill>
                  <a:srgbClr val="FF0000"/>
                </a:solidFill>
                <a:latin typeface="Arial" charset="0"/>
              </a:rPr>
              <a:t>dual</a:t>
            </a:r>
            <a:r>
              <a:rPr lang="it-IT" smtClean="0">
                <a:latin typeface="Arial" charset="0"/>
              </a:rPr>
              <a:t> </a:t>
            </a:r>
            <a:r>
              <a:rPr lang="it-IT" b="1" smtClean="0">
                <a:solidFill>
                  <a:srgbClr val="FF0000"/>
                </a:solidFill>
                <a:latin typeface="Arial" charset="0"/>
              </a:rPr>
              <a:t>polyhedra</a:t>
            </a:r>
            <a:r>
              <a:rPr lang="it-IT" smtClean="0">
                <a:latin typeface="Arial" charset="0"/>
              </a:rPr>
              <a:t>.</a:t>
            </a:r>
          </a:p>
          <a:p>
            <a:r>
              <a:rPr lang="it-IT" smtClean="0">
                <a:latin typeface="Arial" charset="0"/>
              </a:rPr>
              <a:t>The centre of the faces of a cube are the vertices of an octahedron and viceversa.</a:t>
            </a:r>
          </a:p>
          <a:p>
            <a:r>
              <a:rPr lang="it-IT" smtClean="0">
                <a:latin typeface="Arial" charset="0"/>
              </a:rPr>
              <a:t>The tetrahedron is dual </a:t>
            </a:r>
            <a:r>
              <a:rPr lang="it-IT" b="1" smtClean="0">
                <a:solidFill>
                  <a:srgbClr val="FF0000"/>
                </a:solidFill>
                <a:latin typeface="Arial" charset="0"/>
              </a:rPr>
              <a:t>to itself.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38600" cy="5268913"/>
          </a:xfrm>
        </p:spPr>
        <p:txBody>
          <a:bodyPr/>
          <a:lstStyle/>
          <a:p>
            <a:r>
              <a:rPr lang="it-IT" sz="2200" smtClean="0">
                <a:latin typeface="Arial" charset="0"/>
              </a:rPr>
              <a:t>Also the dodecahedron and the icosahedron are </a:t>
            </a:r>
            <a:r>
              <a:rPr lang="it-IT" sz="2200" b="1" smtClean="0">
                <a:solidFill>
                  <a:srgbClr val="FF0000"/>
                </a:solidFill>
                <a:latin typeface="Arial" charset="0"/>
              </a:rPr>
              <a:t>dual </a:t>
            </a:r>
            <a:r>
              <a:rPr lang="it-IT" sz="2200" smtClean="0">
                <a:latin typeface="Arial" charset="0"/>
              </a:rPr>
              <a:t>solids.</a:t>
            </a:r>
          </a:p>
          <a:p>
            <a:r>
              <a:rPr lang="it-IT" sz="2200" smtClean="0">
                <a:latin typeface="Arial" charset="0"/>
              </a:rPr>
              <a:t>In this image, the edges of the dodecahedron are perpendicular to the faces of the icosahedron in their middle point, and viceversa. </a:t>
            </a:r>
          </a:p>
          <a:p>
            <a:r>
              <a:rPr lang="it-IT" sz="2200" smtClean="0">
                <a:latin typeface="Arial" charset="0"/>
              </a:rPr>
              <a:t>We can also build the two polyhedra in such a way that the vertices of the dodecahedron coincide with the centres of the faces of the icosahedron or viceversa. </a:t>
            </a:r>
          </a:p>
        </p:txBody>
      </p:sp>
      <p:pic>
        <p:nvPicPr>
          <p:cNvPr id="25603" name="Segnaposto contenuto 5" descr="duale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55997"/>
            <a:ext cx="4038600" cy="4014368"/>
          </a:xfr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2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  <a:latin typeface="Arial" charset="0"/>
              </a:rPr>
              <a:t>Platonic</a:t>
            </a:r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 charset="0"/>
              </a:rPr>
              <a:t>Solids</a:t>
            </a:r>
            <a:endParaRPr lang="it-IT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6627" name="Segnaposto contenuto 3" descr="http://www.mat.uniroma2.it/%7Eghione/Testi/Storia/Poliedri/ele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338263"/>
            <a:ext cx="838200" cy="838200"/>
          </a:xfrm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113" y="1403350"/>
            <a:ext cx="701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550" y="1387475"/>
            <a:ext cx="7540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8963" y="1360488"/>
            <a:ext cx="7778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1357313"/>
            <a:ext cx="7921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CasellaDiTesto 9"/>
          <p:cNvSpPr txBox="1">
            <a:spLocks noChangeArrowheads="1"/>
          </p:cNvSpPr>
          <p:nvPr/>
        </p:nvSpPr>
        <p:spPr bwMode="auto">
          <a:xfrm>
            <a:off x="714375" y="2286000"/>
            <a:ext cx="785812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700" dirty="0" err="1"/>
              <a:t>Proclus</a:t>
            </a:r>
            <a:r>
              <a:rPr lang="it-IT" sz="1700" dirty="0"/>
              <a:t> </a:t>
            </a:r>
            <a:r>
              <a:rPr lang="it-IT" sz="1700" dirty="0" err="1"/>
              <a:t>was</a:t>
            </a:r>
            <a:r>
              <a:rPr lang="it-IT" sz="1700" dirty="0"/>
              <a:t> a </a:t>
            </a:r>
            <a:r>
              <a:rPr lang="it-IT" sz="1700" dirty="0" err="1"/>
              <a:t>historian</a:t>
            </a:r>
            <a:r>
              <a:rPr lang="it-IT" sz="1700" dirty="0"/>
              <a:t> </a:t>
            </a:r>
            <a:r>
              <a:rPr lang="it-IT" sz="1700" dirty="0" err="1"/>
              <a:t>of</a:t>
            </a:r>
            <a:r>
              <a:rPr lang="it-IT" sz="1700" dirty="0"/>
              <a:t> </a:t>
            </a:r>
            <a:r>
              <a:rPr lang="it-IT" sz="1700" dirty="0" err="1"/>
              <a:t>mathematics</a:t>
            </a:r>
            <a:r>
              <a:rPr lang="it-IT" sz="1700" dirty="0"/>
              <a:t> </a:t>
            </a:r>
            <a:r>
              <a:rPr lang="it-IT" sz="1700" dirty="0" err="1"/>
              <a:t>of</a:t>
            </a:r>
            <a:r>
              <a:rPr lang="it-IT" sz="1700" dirty="0"/>
              <a:t> the 5</a:t>
            </a:r>
            <a:r>
              <a:rPr lang="it-IT" sz="1700" baseline="30000" dirty="0"/>
              <a:t>th</a:t>
            </a:r>
            <a:r>
              <a:rPr lang="it-IT" sz="1700" dirty="0"/>
              <a:t> </a:t>
            </a:r>
            <a:r>
              <a:rPr lang="it-IT" sz="1700" dirty="0" err="1"/>
              <a:t>century</a:t>
            </a:r>
            <a:r>
              <a:rPr lang="it-IT" sz="1700" dirty="0"/>
              <a:t> </a:t>
            </a:r>
            <a:r>
              <a:rPr lang="it-IT" sz="1700" dirty="0" err="1" smtClean="0"/>
              <a:t>B.C</a:t>
            </a:r>
            <a:r>
              <a:rPr lang="it-IT" sz="1700" dirty="0" err="1"/>
              <a:t>.</a:t>
            </a:r>
            <a:r>
              <a:rPr lang="it-IT" sz="1700" dirty="0"/>
              <a:t> and a </a:t>
            </a:r>
            <a:r>
              <a:rPr lang="it-IT" sz="1700" dirty="0" err="1"/>
              <a:t>disciple</a:t>
            </a:r>
            <a:r>
              <a:rPr lang="it-IT" sz="1700" dirty="0"/>
              <a:t> </a:t>
            </a:r>
            <a:r>
              <a:rPr lang="it-IT" sz="1700" dirty="0" err="1"/>
              <a:t>of</a:t>
            </a:r>
            <a:r>
              <a:rPr lang="it-IT" sz="1700" dirty="0"/>
              <a:t> the </a:t>
            </a:r>
            <a:r>
              <a:rPr lang="it-IT" sz="1700" dirty="0" err="1"/>
              <a:t>neo-Platonic</a:t>
            </a:r>
            <a:r>
              <a:rPr lang="it-IT" sz="1700" dirty="0"/>
              <a:t> </a:t>
            </a:r>
            <a:r>
              <a:rPr lang="it-IT" sz="1700" dirty="0" err="1"/>
              <a:t>philosophy</a:t>
            </a:r>
            <a:r>
              <a:rPr lang="it-IT" sz="1700" dirty="0"/>
              <a:t>. </a:t>
            </a:r>
            <a:r>
              <a:rPr lang="it-IT" sz="1700" dirty="0" err="1"/>
              <a:t>He</a:t>
            </a:r>
            <a:r>
              <a:rPr lang="it-IT" sz="1700" dirty="0"/>
              <a:t> </a:t>
            </a:r>
            <a:r>
              <a:rPr lang="it-IT" sz="1700" dirty="0" err="1"/>
              <a:t>credited</a:t>
            </a:r>
            <a:r>
              <a:rPr lang="it-IT" sz="1700" dirty="0"/>
              <a:t> </a:t>
            </a:r>
            <a:r>
              <a:rPr lang="it-IT" sz="1700" b="1" dirty="0" err="1">
                <a:solidFill>
                  <a:srgbClr val="FF0000"/>
                </a:solidFill>
              </a:rPr>
              <a:t>Pythagoras</a:t>
            </a:r>
            <a:r>
              <a:rPr lang="it-IT" sz="1700" dirty="0"/>
              <a:t> </a:t>
            </a:r>
            <a:r>
              <a:rPr lang="it-IT" sz="1700" dirty="0" err="1"/>
              <a:t>with</a:t>
            </a:r>
            <a:r>
              <a:rPr lang="it-IT" sz="1700" dirty="0"/>
              <a:t> the </a:t>
            </a:r>
            <a:r>
              <a:rPr lang="it-IT" sz="1700" dirty="0" err="1"/>
              <a:t>discovery</a:t>
            </a:r>
            <a:r>
              <a:rPr lang="it-IT" sz="1700" dirty="0"/>
              <a:t> </a:t>
            </a:r>
            <a:r>
              <a:rPr lang="it-IT" sz="1700" dirty="0" err="1"/>
              <a:t>of</a:t>
            </a:r>
            <a:r>
              <a:rPr lang="it-IT" sz="1700" dirty="0"/>
              <a:t> the </a:t>
            </a:r>
            <a:r>
              <a:rPr lang="it-IT" sz="1700" dirty="0" err="1"/>
              <a:t>five</a:t>
            </a:r>
            <a:r>
              <a:rPr lang="it-IT" sz="1700" dirty="0"/>
              <a:t> regular </a:t>
            </a:r>
            <a:r>
              <a:rPr lang="it-IT" sz="1700" dirty="0" err="1"/>
              <a:t>polyhedra</a:t>
            </a:r>
            <a:r>
              <a:rPr lang="it-IT" sz="1700" dirty="0"/>
              <a:t>.</a:t>
            </a:r>
          </a:p>
          <a:p>
            <a:pPr algn="just"/>
            <a:r>
              <a:rPr lang="it-IT" sz="1700" dirty="0"/>
              <a:t>The </a:t>
            </a:r>
            <a:r>
              <a:rPr lang="it-IT" sz="1700" dirty="0" err="1"/>
              <a:t>lack</a:t>
            </a:r>
            <a:r>
              <a:rPr lang="it-IT" sz="1700" dirty="0"/>
              <a:t> </a:t>
            </a:r>
            <a:r>
              <a:rPr lang="it-IT" sz="1700" dirty="0" err="1"/>
              <a:t>of</a:t>
            </a:r>
            <a:r>
              <a:rPr lang="it-IT" sz="1700" dirty="0"/>
              <a:t> </a:t>
            </a:r>
            <a:r>
              <a:rPr lang="it-IT" sz="1700" dirty="0" err="1"/>
              <a:t>sources</a:t>
            </a:r>
            <a:r>
              <a:rPr lang="it-IT" sz="1700" dirty="0"/>
              <a:t> </a:t>
            </a:r>
            <a:r>
              <a:rPr lang="it-IT" sz="1700" dirty="0" err="1"/>
              <a:t>that</a:t>
            </a:r>
            <a:r>
              <a:rPr lang="it-IT" sz="1700" dirty="0"/>
              <a:t> can </a:t>
            </a:r>
            <a:r>
              <a:rPr lang="it-IT" sz="1700" dirty="0" err="1"/>
              <a:t>be</a:t>
            </a:r>
            <a:r>
              <a:rPr lang="it-IT" sz="1700" dirty="0"/>
              <a:t> </a:t>
            </a:r>
            <a:r>
              <a:rPr lang="it-IT" sz="1700" dirty="0" err="1" smtClean="0"/>
              <a:t>attributed</a:t>
            </a:r>
            <a:r>
              <a:rPr lang="it-IT" sz="1700" dirty="0" smtClean="0"/>
              <a:t> </a:t>
            </a:r>
            <a:r>
              <a:rPr lang="it-IT" sz="1700" dirty="0" err="1"/>
              <a:t>to</a:t>
            </a:r>
            <a:r>
              <a:rPr lang="it-IT" sz="1700" dirty="0"/>
              <a:t> </a:t>
            </a:r>
            <a:r>
              <a:rPr lang="it-IT" sz="1700" dirty="0" err="1"/>
              <a:t>Pythagoras</a:t>
            </a:r>
            <a:r>
              <a:rPr lang="it-IT" sz="1700" dirty="0"/>
              <a:t> </a:t>
            </a:r>
            <a:r>
              <a:rPr lang="it-IT" sz="1700" dirty="0" err="1"/>
              <a:t>makes</a:t>
            </a:r>
            <a:r>
              <a:rPr lang="it-IT" sz="1700" dirty="0"/>
              <a:t> </a:t>
            </a:r>
            <a:r>
              <a:rPr lang="it-IT" sz="1700" dirty="0" err="1"/>
              <a:t>difficult</a:t>
            </a:r>
            <a:r>
              <a:rPr lang="it-IT" sz="1700" dirty="0"/>
              <a:t> </a:t>
            </a:r>
            <a:r>
              <a:rPr lang="it-IT" sz="1700" dirty="0" err="1"/>
              <a:t>to</a:t>
            </a:r>
            <a:r>
              <a:rPr lang="it-IT" sz="1700" dirty="0"/>
              <a:t> </a:t>
            </a:r>
            <a:r>
              <a:rPr lang="it-IT" sz="1700" dirty="0" err="1"/>
              <a:t>demonstrate</a:t>
            </a:r>
            <a:r>
              <a:rPr lang="it-IT" sz="1700" dirty="0"/>
              <a:t> </a:t>
            </a:r>
            <a:r>
              <a:rPr lang="it-IT" sz="1700" dirty="0" err="1"/>
              <a:t>this</a:t>
            </a:r>
            <a:r>
              <a:rPr lang="it-IT" sz="1700" dirty="0"/>
              <a:t> </a:t>
            </a:r>
            <a:r>
              <a:rPr lang="it-IT" sz="1700" dirty="0" err="1"/>
              <a:t>thesis</a:t>
            </a:r>
            <a:r>
              <a:rPr lang="it-IT" sz="1700" dirty="0"/>
              <a:t>, </a:t>
            </a:r>
            <a:r>
              <a:rPr lang="it-IT" sz="1700" dirty="0" err="1"/>
              <a:t>nevertheless</a:t>
            </a:r>
            <a:r>
              <a:rPr lang="it-IT" sz="1700" dirty="0"/>
              <a:t> in </a:t>
            </a:r>
            <a:r>
              <a:rPr lang="it-IT" sz="1700" dirty="0" err="1"/>
              <a:t>Plato’</a:t>
            </a:r>
            <a:r>
              <a:rPr lang="it-IT" sz="1700" dirty="0"/>
              <a:t>s </a:t>
            </a:r>
            <a:r>
              <a:rPr lang="it-IT" sz="1700" b="1" i="1" dirty="0" err="1">
                <a:solidFill>
                  <a:srgbClr val="FF0000"/>
                </a:solidFill>
              </a:rPr>
              <a:t>Timeo</a:t>
            </a:r>
            <a:r>
              <a:rPr lang="it-IT" sz="1700" dirty="0"/>
              <a:t> , </a:t>
            </a:r>
            <a:r>
              <a:rPr lang="it-IT" sz="1700" dirty="0" err="1"/>
              <a:t>only</a:t>
            </a:r>
            <a:r>
              <a:rPr lang="it-IT" sz="1700" dirty="0"/>
              <a:t> a bit </a:t>
            </a:r>
            <a:r>
              <a:rPr lang="it-IT" sz="1700" dirty="0" err="1"/>
              <a:t>later</a:t>
            </a:r>
            <a:r>
              <a:rPr lang="it-IT" sz="1700" dirty="0"/>
              <a:t> </a:t>
            </a:r>
            <a:r>
              <a:rPr lang="it-IT" sz="1700" dirty="0" err="1"/>
              <a:t>than</a:t>
            </a:r>
            <a:r>
              <a:rPr lang="it-IT" sz="1700" dirty="0"/>
              <a:t> </a:t>
            </a:r>
            <a:r>
              <a:rPr lang="it-IT" sz="1700" dirty="0" err="1"/>
              <a:t>Pythagoras</a:t>
            </a:r>
            <a:r>
              <a:rPr lang="it-IT" sz="1700" dirty="0"/>
              <a:t>, </a:t>
            </a:r>
            <a:r>
              <a:rPr lang="it-IT" sz="1700" dirty="0" err="1"/>
              <a:t>we</a:t>
            </a:r>
            <a:r>
              <a:rPr lang="it-IT" sz="1700" dirty="0"/>
              <a:t> can </a:t>
            </a:r>
            <a:r>
              <a:rPr lang="it-IT" sz="1700" dirty="0" err="1"/>
              <a:t>find</a:t>
            </a:r>
            <a:r>
              <a:rPr lang="it-IT" sz="1700" dirty="0"/>
              <a:t> a precise </a:t>
            </a:r>
            <a:r>
              <a:rPr lang="it-IT" sz="1700" dirty="0" err="1"/>
              <a:t>description</a:t>
            </a:r>
            <a:r>
              <a:rPr lang="it-IT" sz="1700" dirty="0"/>
              <a:t> </a:t>
            </a:r>
            <a:r>
              <a:rPr lang="it-IT" sz="1700" dirty="0" err="1"/>
              <a:t>of</a:t>
            </a:r>
            <a:r>
              <a:rPr lang="it-IT" sz="1700" dirty="0"/>
              <a:t> the </a:t>
            </a:r>
            <a:r>
              <a:rPr lang="it-IT" sz="1700" dirty="0" err="1"/>
              <a:t>five</a:t>
            </a:r>
            <a:r>
              <a:rPr lang="it-IT" sz="1700" dirty="0"/>
              <a:t> regular </a:t>
            </a:r>
            <a:r>
              <a:rPr lang="it-IT" sz="1700" dirty="0" err="1"/>
              <a:t>bodies</a:t>
            </a:r>
            <a:r>
              <a:rPr lang="it-IT" sz="1700" dirty="0"/>
              <a:t>, i.e., the </a:t>
            </a:r>
            <a:r>
              <a:rPr lang="it-IT" sz="1700" dirty="0" err="1"/>
              <a:t>only</a:t>
            </a:r>
            <a:r>
              <a:rPr lang="it-IT" sz="1700" dirty="0"/>
              <a:t> </a:t>
            </a:r>
            <a:r>
              <a:rPr lang="it-IT" sz="1700" dirty="0" err="1"/>
              <a:t>possible</a:t>
            </a:r>
            <a:r>
              <a:rPr lang="it-IT" sz="1700" dirty="0"/>
              <a:t> </a:t>
            </a:r>
            <a:r>
              <a:rPr lang="it-IT" sz="1700" dirty="0" err="1"/>
              <a:t>polyhedra</a:t>
            </a:r>
            <a:r>
              <a:rPr lang="it-IT" sz="1700" dirty="0"/>
              <a:t> </a:t>
            </a:r>
            <a:r>
              <a:rPr lang="it-IT" sz="1700" dirty="0" err="1"/>
              <a:t>composed</a:t>
            </a:r>
            <a:r>
              <a:rPr lang="it-IT" sz="1700" dirty="0"/>
              <a:t> </a:t>
            </a:r>
            <a:r>
              <a:rPr lang="it-IT" sz="1700" dirty="0" err="1" smtClean="0"/>
              <a:t>of</a:t>
            </a:r>
            <a:r>
              <a:rPr lang="it-IT" sz="1700" dirty="0" smtClean="0"/>
              <a:t> </a:t>
            </a:r>
            <a:r>
              <a:rPr lang="it-IT" sz="1700" dirty="0"/>
              <a:t>regular </a:t>
            </a:r>
            <a:r>
              <a:rPr lang="it-IT" sz="1700" dirty="0" err="1"/>
              <a:t>polygons</a:t>
            </a:r>
            <a:r>
              <a:rPr lang="it-IT" sz="1700" dirty="0"/>
              <a:t> </a:t>
            </a:r>
            <a:r>
              <a:rPr lang="it-IT" sz="1700" dirty="0" err="1"/>
              <a:t>having</a:t>
            </a:r>
            <a:r>
              <a:rPr lang="it-IT" sz="1700" dirty="0"/>
              <a:t> </a:t>
            </a:r>
            <a:r>
              <a:rPr lang="it-IT" sz="1700" dirty="0" err="1"/>
              <a:t>equal</a:t>
            </a:r>
            <a:r>
              <a:rPr lang="it-IT" sz="1700" dirty="0"/>
              <a:t> </a:t>
            </a:r>
            <a:r>
              <a:rPr lang="it-IT" sz="1700" dirty="0" err="1"/>
              <a:t>faces</a:t>
            </a:r>
            <a:r>
              <a:rPr lang="it-IT" sz="1700" dirty="0"/>
              <a:t>, </a:t>
            </a:r>
            <a:r>
              <a:rPr lang="it-IT" sz="1700" dirty="0" err="1"/>
              <a:t>edges</a:t>
            </a:r>
            <a:r>
              <a:rPr lang="it-IT" sz="1700" dirty="0"/>
              <a:t> and </a:t>
            </a:r>
            <a:r>
              <a:rPr lang="it-IT" sz="1700" dirty="0" err="1"/>
              <a:t>solid</a:t>
            </a:r>
            <a:r>
              <a:rPr lang="it-IT" sz="1700" dirty="0"/>
              <a:t> </a:t>
            </a:r>
            <a:r>
              <a:rPr lang="it-IT" sz="1700" dirty="0" err="1"/>
              <a:t>angles</a:t>
            </a:r>
            <a:r>
              <a:rPr lang="it-IT" sz="1700" dirty="0"/>
              <a:t>. </a:t>
            </a:r>
            <a:r>
              <a:rPr lang="it-IT" sz="1700" b="1" dirty="0" err="1">
                <a:solidFill>
                  <a:srgbClr val="FF0000"/>
                </a:solidFill>
              </a:rPr>
              <a:t>Plato</a:t>
            </a:r>
            <a:r>
              <a:rPr lang="it-IT" sz="1700" dirty="0"/>
              <a:t> </a:t>
            </a:r>
            <a:r>
              <a:rPr lang="it-IT" sz="1700" dirty="0" err="1"/>
              <a:t>will</a:t>
            </a:r>
            <a:r>
              <a:rPr lang="it-IT" sz="1700" dirty="0"/>
              <a:t> </a:t>
            </a:r>
            <a:r>
              <a:rPr lang="it-IT" sz="1700" dirty="0" err="1"/>
              <a:t>use</a:t>
            </a:r>
            <a:r>
              <a:rPr lang="it-IT" sz="1700" dirty="0"/>
              <a:t> </a:t>
            </a:r>
            <a:r>
              <a:rPr lang="it-IT" sz="1700" dirty="0" err="1"/>
              <a:t>this</a:t>
            </a:r>
            <a:r>
              <a:rPr lang="it-IT" sz="1700" dirty="0"/>
              <a:t> </a:t>
            </a:r>
            <a:r>
              <a:rPr lang="it-IT" sz="1700" dirty="0" err="1"/>
              <a:t>extraordinary</a:t>
            </a:r>
            <a:r>
              <a:rPr lang="it-IT" sz="1700" dirty="0"/>
              <a:t> </a:t>
            </a:r>
            <a:r>
              <a:rPr lang="it-IT" sz="1700" dirty="0" err="1"/>
              <a:t>discovery</a:t>
            </a:r>
            <a:r>
              <a:rPr lang="it-IT" sz="1700" dirty="0"/>
              <a:t> </a:t>
            </a:r>
            <a:r>
              <a:rPr lang="it-IT" sz="1700" dirty="0" err="1"/>
              <a:t>as</a:t>
            </a:r>
            <a:r>
              <a:rPr lang="it-IT" sz="1700" dirty="0"/>
              <a:t> a </a:t>
            </a:r>
            <a:r>
              <a:rPr lang="it-IT" sz="1700" dirty="0" err="1"/>
              <a:t>symbology</a:t>
            </a:r>
            <a:r>
              <a:rPr lang="it-IT" sz="1700" dirty="0"/>
              <a:t> </a:t>
            </a:r>
            <a:r>
              <a:rPr lang="it-IT" sz="1700" dirty="0" err="1"/>
              <a:t>of</a:t>
            </a:r>
            <a:r>
              <a:rPr lang="it-IT" sz="1700" dirty="0"/>
              <a:t> the </a:t>
            </a:r>
            <a:r>
              <a:rPr lang="it-IT" sz="1700" dirty="0" err="1"/>
              <a:t>universe</a:t>
            </a:r>
            <a:r>
              <a:rPr lang="it-IT" sz="1700" dirty="0"/>
              <a:t> and </a:t>
            </a:r>
            <a:r>
              <a:rPr lang="it-IT" sz="1700" dirty="0" err="1"/>
              <a:t>of</a:t>
            </a:r>
            <a:r>
              <a:rPr lang="it-IT" sz="1700" dirty="0"/>
              <a:t> </a:t>
            </a:r>
            <a:r>
              <a:rPr lang="it-IT" sz="1700" dirty="0" err="1"/>
              <a:t>its</a:t>
            </a:r>
            <a:r>
              <a:rPr lang="it-IT" sz="1700" dirty="0"/>
              <a:t> </a:t>
            </a:r>
            <a:r>
              <a:rPr lang="it-IT" sz="1700" dirty="0" err="1"/>
              <a:t>basic</a:t>
            </a:r>
            <a:r>
              <a:rPr lang="it-IT" sz="1700" dirty="0"/>
              <a:t> </a:t>
            </a:r>
            <a:r>
              <a:rPr lang="it-IT" sz="1700" dirty="0" err="1"/>
              <a:t>elements</a:t>
            </a:r>
            <a:r>
              <a:rPr lang="it-IT" sz="1700" dirty="0"/>
              <a:t>: </a:t>
            </a:r>
            <a:r>
              <a:rPr lang="it-IT" sz="1700" b="1" dirty="0" err="1">
                <a:solidFill>
                  <a:srgbClr val="FF0000"/>
                </a:solidFill>
              </a:rPr>
              <a:t>fire</a:t>
            </a:r>
            <a:r>
              <a:rPr lang="it-IT" sz="1700" b="1" dirty="0"/>
              <a:t> </a:t>
            </a:r>
            <a:r>
              <a:rPr lang="it-IT" sz="1700" dirty="0"/>
              <a:t>(</a:t>
            </a:r>
            <a:r>
              <a:rPr lang="it-IT" sz="1700" dirty="0" err="1"/>
              <a:t>tetrahedron</a:t>
            </a:r>
            <a:r>
              <a:rPr lang="it-IT" sz="1700" dirty="0"/>
              <a:t>), </a:t>
            </a:r>
            <a:r>
              <a:rPr lang="it-IT" sz="1700" b="1" dirty="0" err="1">
                <a:solidFill>
                  <a:srgbClr val="FF0000"/>
                </a:solidFill>
              </a:rPr>
              <a:t>earth</a:t>
            </a:r>
            <a:r>
              <a:rPr lang="it-IT" sz="1700" dirty="0">
                <a:solidFill>
                  <a:srgbClr val="FF0000"/>
                </a:solidFill>
              </a:rPr>
              <a:t> </a:t>
            </a:r>
            <a:r>
              <a:rPr lang="it-IT" sz="1700" dirty="0"/>
              <a:t>(</a:t>
            </a:r>
            <a:r>
              <a:rPr lang="it-IT" sz="1700" dirty="0" err="1"/>
              <a:t>cube</a:t>
            </a:r>
            <a:r>
              <a:rPr lang="it-IT" sz="1700" dirty="0"/>
              <a:t>), </a:t>
            </a:r>
            <a:r>
              <a:rPr lang="it-IT" sz="1700" b="1" dirty="0">
                <a:solidFill>
                  <a:srgbClr val="FF0000"/>
                </a:solidFill>
              </a:rPr>
              <a:t>air</a:t>
            </a:r>
            <a:r>
              <a:rPr lang="it-IT" sz="1700" dirty="0"/>
              <a:t> (</a:t>
            </a:r>
            <a:r>
              <a:rPr lang="it-IT" sz="1700" dirty="0" err="1"/>
              <a:t>octahedron</a:t>
            </a:r>
            <a:r>
              <a:rPr lang="it-IT" sz="1700" dirty="0"/>
              <a:t>) and </a:t>
            </a:r>
            <a:r>
              <a:rPr lang="it-IT" sz="1700" b="1" dirty="0">
                <a:solidFill>
                  <a:srgbClr val="FF0000"/>
                </a:solidFill>
              </a:rPr>
              <a:t>water</a:t>
            </a:r>
            <a:r>
              <a:rPr lang="it-IT" sz="1700" dirty="0"/>
              <a:t> (</a:t>
            </a:r>
            <a:r>
              <a:rPr lang="it-IT" sz="1700" dirty="0" err="1" smtClean="0"/>
              <a:t>icosahedron</a:t>
            </a:r>
            <a:r>
              <a:rPr lang="it-IT" sz="1700" dirty="0"/>
              <a:t>). The </a:t>
            </a:r>
            <a:r>
              <a:rPr lang="it-IT" sz="1700" dirty="0" err="1"/>
              <a:t>fifth</a:t>
            </a:r>
            <a:r>
              <a:rPr lang="it-IT" sz="1700" dirty="0"/>
              <a:t> regular </a:t>
            </a:r>
            <a:r>
              <a:rPr lang="it-IT" sz="1700" dirty="0" err="1"/>
              <a:t>polyhedron</a:t>
            </a:r>
            <a:r>
              <a:rPr lang="it-IT" sz="1700" dirty="0"/>
              <a:t>, the </a:t>
            </a:r>
            <a:r>
              <a:rPr lang="it-IT" sz="1700" dirty="0" err="1" smtClean="0"/>
              <a:t>dodecahedron</a:t>
            </a:r>
            <a:r>
              <a:rPr lang="it-IT" sz="1700" dirty="0" smtClean="0"/>
              <a:t>, </a:t>
            </a:r>
            <a:r>
              <a:rPr lang="it-IT" sz="1700" dirty="0" err="1"/>
              <a:t>was</a:t>
            </a:r>
            <a:r>
              <a:rPr lang="it-IT" sz="1700" dirty="0"/>
              <a:t> </a:t>
            </a:r>
            <a:r>
              <a:rPr lang="it-IT" sz="1700" dirty="0" err="1"/>
              <a:t>associated</a:t>
            </a:r>
            <a:r>
              <a:rPr lang="it-IT" sz="1700" dirty="0"/>
              <a:t> </a:t>
            </a:r>
            <a:r>
              <a:rPr lang="it-IT" sz="1700" dirty="0" err="1"/>
              <a:t>by</a:t>
            </a:r>
            <a:r>
              <a:rPr lang="it-IT" sz="1700" dirty="0"/>
              <a:t> </a:t>
            </a:r>
            <a:r>
              <a:rPr lang="it-IT" sz="1700" b="1" dirty="0" err="1">
                <a:solidFill>
                  <a:srgbClr val="FF0000"/>
                </a:solidFill>
              </a:rPr>
              <a:t>Aristotle</a:t>
            </a:r>
            <a:r>
              <a:rPr lang="it-IT" sz="1700" dirty="0"/>
              <a:t> </a:t>
            </a:r>
            <a:r>
              <a:rPr lang="it-IT" sz="1700" dirty="0" err="1"/>
              <a:t>to</a:t>
            </a:r>
            <a:r>
              <a:rPr lang="it-IT" sz="1700" dirty="0"/>
              <a:t> the </a:t>
            </a:r>
            <a:r>
              <a:rPr lang="it-IT" sz="1700" b="1" i="1" dirty="0" err="1">
                <a:solidFill>
                  <a:srgbClr val="FF0000"/>
                </a:solidFill>
              </a:rPr>
              <a:t>aithêr</a:t>
            </a: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dirty="0"/>
              <a:t>(</a:t>
            </a:r>
            <a:r>
              <a:rPr lang="it-IT" sz="1700" dirty="0" err="1"/>
              <a:t>ether</a:t>
            </a:r>
            <a:r>
              <a:rPr lang="it-IT" sz="1700" dirty="0"/>
              <a:t>) or </a:t>
            </a:r>
            <a:r>
              <a:rPr lang="it-IT" sz="1700" b="1" dirty="0" err="1" smtClean="0">
                <a:solidFill>
                  <a:srgbClr val="FF0000"/>
                </a:solidFill>
              </a:rPr>
              <a:t>quintessence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dirty="0" err="1" smtClean="0"/>
              <a:t>that</a:t>
            </a:r>
            <a:r>
              <a:rPr lang="it-IT" sz="1700" dirty="0" smtClean="0"/>
              <a:t> </a:t>
            </a:r>
            <a:r>
              <a:rPr lang="it-IT" sz="1700" dirty="0" err="1"/>
              <a:t>permeates</a:t>
            </a:r>
            <a:r>
              <a:rPr lang="it-IT" sz="1700" dirty="0"/>
              <a:t> the </a:t>
            </a:r>
            <a:r>
              <a:rPr lang="it-IT" sz="1700" dirty="0" err="1"/>
              <a:t>whole</a:t>
            </a:r>
            <a:r>
              <a:rPr lang="it-IT" sz="1700" dirty="0"/>
              <a:t> </a:t>
            </a:r>
            <a:r>
              <a:rPr lang="it-IT" sz="1700" dirty="0" err="1"/>
              <a:t>universe</a:t>
            </a:r>
            <a:r>
              <a:rPr lang="it-IT" sz="1700" dirty="0"/>
              <a:t>. </a:t>
            </a:r>
            <a:r>
              <a:rPr lang="it-IT" sz="1700" dirty="0" err="1"/>
              <a:t>This</a:t>
            </a:r>
            <a:r>
              <a:rPr lang="it-IT" sz="1700" dirty="0"/>
              <a:t> </a:t>
            </a:r>
            <a:r>
              <a:rPr lang="it-IT" sz="1700" dirty="0" err="1"/>
              <a:t>metaphore</a:t>
            </a:r>
            <a:r>
              <a:rPr lang="it-IT" sz="1700" dirty="0"/>
              <a:t> </a:t>
            </a:r>
            <a:r>
              <a:rPr lang="it-IT" sz="1700" dirty="0" err="1"/>
              <a:t>has</a:t>
            </a:r>
            <a:r>
              <a:rPr lang="it-IT" sz="1700" dirty="0"/>
              <a:t> some </a:t>
            </a:r>
            <a:r>
              <a:rPr lang="it-IT" sz="1700" dirty="0" err="1"/>
              <a:t>mathematical</a:t>
            </a:r>
            <a:r>
              <a:rPr lang="it-IT" sz="1700" dirty="0"/>
              <a:t> </a:t>
            </a:r>
            <a:r>
              <a:rPr lang="it-IT" sz="1700" dirty="0" err="1"/>
              <a:t>sense</a:t>
            </a:r>
            <a:r>
              <a:rPr lang="it-IT" sz="1700" dirty="0"/>
              <a:t>, </a:t>
            </a:r>
            <a:r>
              <a:rPr lang="it-IT" sz="1700" dirty="0" err="1"/>
              <a:t>given</a:t>
            </a:r>
            <a:r>
              <a:rPr lang="it-IT" sz="1700" dirty="0"/>
              <a:t> </a:t>
            </a:r>
            <a:r>
              <a:rPr lang="it-IT" sz="1700" dirty="0" err="1"/>
              <a:t>that</a:t>
            </a:r>
            <a:r>
              <a:rPr lang="it-IT" sz="1700" dirty="0"/>
              <a:t> the </a:t>
            </a:r>
            <a:r>
              <a:rPr lang="it-IT" sz="1700" dirty="0" err="1"/>
              <a:t>only</a:t>
            </a:r>
            <a:r>
              <a:rPr lang="it-IT" sz="1700" dirty="0"/>
              <a:t> regular </a:t>
            </a:r>
            <a:r>
              <a:rPr lang="it-IT" sz="1700" dirty="0" err="1"/>
              <a:t>polyhedron</a:t>
            </a:r>
            <a:r>
              <a:rPr lang="it-IT" sz="1700" dirty="0"/>
              <a:t> </a:t>
            </a:r>
            <a:r>
              <a:rPr lang="it-IT" sz="1700" dirty="0" err="1"/>
              <a:t>where</a:t>
            </a:r>
            <a:r>
              <a:rPr lang="it-IT" sz="1700" dirty="0"/>
              <a:t> </a:t>
            </a:r>
            <a:r>
              <a:rPr lang="it-IT" sz="1700" dirty="0" err="1"/>
              <a:t>it</a:t>
            </a:r>
            <a:r>
              <a:rPr lang="it-IT" sz="1700" dirty="0"/>
              <a:t> </a:t>
            </a:r>
            <a:r>
              <a:rPr lang="it-IT" sz="1700" dirty="0" err="1"/>
              <a:t>is</a:t>
            </a:r>
            <a:r>
              <a:rPr lang="it-IT" sz="1700" dirty="0"/>
              <a:t> </a:t>
            </a:r>
            <a:r>
              <a:rPr lang="it-IT" sz="1700" dirty="0" err="1"/>
              <a:t>possible</a:t>
            </a:r>
            <a:r>
              <a:rPr lang="it-IT" sz="1700" dirty="0"/>
              <a:t> </a:t>
            </a:r>
            <a:r>
              <a:rPr lang="it-IT" sz="1700" dirty="0" err="1"/>
              <a:t>to</a:t>
            </a:r>
            <a:r>
              <a:rPr lang="it-IT" sz="1700" dirty="0"/>
              <a:t> </a:t>
            </a:r>
            <a:r>
              <a:rPr lang="it-IT" sz="1700" dirty="0" err="1"/>
              <a:t>inscribe</a:t>
            </a:r>
            <a:r>
              <a:rPr lang="it-IT" sz="1700" dirty="0"/>
              <a:t> the </a:t>
            </a:r>
            <a:r>
              <a:rPr lang="it-IT" sz="1700" dirty="0" err="1"/>
              <a:t>remaining</a:t>
            </a:r>
            <a:r>
              <a:rPr lang="it-IT" sz="1700" dirty="0"/>
              <a:t> </a:t>
            </a:r>
            <a:r>
              <a:rPr lang="it-IT" sz="1700" dirty="0" err="1"/>
              <a:t>four</a:t>
            </a:r>
            <a:r>
              <a:rPr lang="it-IT" sz="1700" dirty="0"/>
              <a:t> </a:t>
            </a:r>
            <a:r>
              <a:rPr lang="it-IT" sz="1700" dirty="0" err="1"/>
              <a:t>is</a:t>
            </a:r>
            <a:r>
              <a:rPr lang="it-IT" sz="1700" dirty="0"/>
              <a:t> </a:t>
            </a:r>
            <a:r>
              <a:rPr lang="it-IT" sz="1700" dirty="0" err="1"/>
              <a:t>indeed</a:t>
            </a:r>
            <a:r>
              <a:rPr lang="it-IT" sz="1700" dirty="0"/>
              <a:t> the </a:t>
            </a:r>
            <a:r>
              <a:rPr lang="it-IT" sz="1700" dirty="0" err="1"/>
              <a:t>dodecahedron</a:t>
            </a:r>
            <a:r>
              <a:rPr lang="it-IT" sz="1700" dirty="0"/>
              <a:t>. </a:t>
            </a:r>
          </a:p>
        </p:txBody>
      </p:sp>
      <p:sp>
        <p:nvSpPr>
          <p:cNvPr id="9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dirty="0" err="1" smtClean="0"/>
              <a:t>Math</a:t>
            </a:r>
            <a:r>
              <a:rPr lang="it-IT" i="1" dirty="0" smtClean="0"/>
              <a:t> and Science in the World</a:t>
            </a:r>
            <a:endParaRPr lang="it-IT" i="1" dirty="0"/>
          </a:p>
        </p:txBody>
      </p:sp>
      <p:sp>
        <p:nvSpPr>
          <p:cNvPr id="10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dirty="0" smtClean="0"/>
              <a:t>Regular </a:t>
            </a:r>
            <a:r>
              <a:rPr lang="it-IT" dirty="0" err="1" smtClean="0"/>
              <a:t>Polyhedra</a:t>
            </a:r>
            <a:r>
              <a:rPr lang="it-IT" dirty="0" smtClean="0"/>
              <a:t> and </a:t>
            </a:r>
            <a:r>
              <a:rPr lang="it-IT" dirty="0" err="1" smtClean="0"/>
              <a:t>Symmetry</a:t>
            </a:r>
            <a:endParaRPr lang="it-IT" dirty="0"/>
          </a:p>
        </p:txBody>
      </p:sp>
      <p:sp>
        <p:nvSpPr>
          <p:cNvPr id="11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i="1" smtClean="0">
                <a:solidFill>
                  <a:srgbClr val="FF0000"/>
                </a:solidFill>
                <a:latin typeface="Arial" charset="0"/>
              </a:rPr>
              <a:t>Melancolia I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sz="half" idx="1"/>
          </p:nvPr>
        </p:nvSpPr>
        <p:spPr>
          <a:xfrm>
            <a:off x="357188" y="1474806"/>
            <a:ext cx="4572000" cy="4525962"/>
          </a:xfrm>
        </p:spPr>
        <p:txBody>
          <a:bodyPr/>
          <a:lstStyle/>
          <a:p>
            <a:pPr eaLnBrk="1" hangingPunct="1"/>
            <a:r>
              <a:rPr lang="it-IT" sz="1400" dirty="0" smtClean="0">
                <a:latin typeface="Arial" charset="0"/>
              </a:rPr>
              <a:t>A </a:t>
            </a:r>
            <a:r>
              <a:rPr lang="it-IT" sz="1400" dirty="0" err="1" smtClean="0">
                <a:latin typeface="Arial" charset="0"/>
              </a:rPr>
              <a:t>well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known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example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of</a:t>
            </a:r>
            <a:r>
              <a:rPr lang="it-IT" sz="1400" dirty="0" smtClean="0">
                <a:latin typeface="Arial" charset="0"/>
              </a:rPr>
              <a:t> interest </a:t>
            </a:r>
            <a:r>
              <a:rPr lang="it-IT" sz="1400" dirty="0" err="1" smtClean="0">
                <a:latin typeface="Arial" charset="0"/>
              </a:rPr>
              <a:t>for</a:t>
            </a:r>
            <a:r>
              <a:rPr lang="it-IT" sz="1400" dirty="0" smtClean="0">
                <a:latin typeface="Arial" charset="0"/>
              </a:rPr>
              <a:t> the </a:t>
            </a:r>
            <a:r>
              <a:rPr lang="it-IT" sz="1400" dirty="0" err="1" smtClean="0">
                <a:latin typeface="Arial" charset="0"/>
              </a:rPr>
              <a:t>solids</a:t>
            </a:r>
            <a:r>
              <a:rPr lang="it-IT" sz="1400" dirty="0" smtClean="0">
                <a:latin typeface="Arial" charset="0"/>
              </a:rPr>
              <a:t> can </a:t>
            </a:r>
            <a:r>
              <a:rPr lang="it-IT" sz="1400" dirty="0" err="1" smtClean="0">
                <a:latin typeface="Arial" charset="0"/>
              </a:rPr>
              <a:t>be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found</a:t>
            </a:r>
            <a:r>
              <a:rPr lang="it-IT" sz="1400" dirty="0" smtClean="0">
                <a:latin typeface="Arial" charset="0"/>
              </a:rPr>
              <a:t> in the work </a:t>
            </a:r>
            <a:r>
              <a:rPr lang="it-IT" sz="1400" dirty="0" err="1" smtClean="0">
                <a:latin typeface="Arial" charset="0"/>
              </a:rPr>
              <a:t>of</a:t>
            </a:r>
            <a:r>
              <a:rPr lang="it-IT" sz="1400" dirty="0" smtClean="0">
                <a:latin typeface="Arial" charset="0"/>
              </a:rPr>
              <a:t> the </a:t>
            </a:r>
            <a:r>
              <a:rPr lang="it-IT" sz="1400" dirty="0" err="1" smtClean="0">
                <a:latin typeface="Arial" charset="0"/>
              </a:rPr>
              <a:t>German</a:t>
            </a:r>
            <a:r>
              <a:rPr lang="it-IT" sz="1400" dirty="0" smtClean="0">
                <a:latin typeface="Arial" charset="0"/>
              </a:rPr>
              <a:t> Renaissance master </a:t>
            </a:r>
            <a:r>
              <a:rPr lang="it-IT" sz="1400" b="1" dirty="0" err="1" smtClean="0">
                <a:solidFill>
                  <a:srgbClr val="FF0000"/>
                </a:solidFill>
                <a:latin typeface="Arial" charset="0"/>
              </a:rPr>
              <a:t>Albrecht</a:t>
            </a:r>
            <a:r>
              <a:rPr lang="it-IT" sz="1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Arial" charset="0"/>
              </a:rPr>
              <a:t>Dürer</a:t>
            </a:r>
            <a:r>
              <a:rPr lang="it-IT" sz="1400" dirty="0" smtClean="0">
                <a:latin typeface="Arial" charset="0"/>
              </a:rPr>
              <a:t>. </a:t>
            </a:r>
          </a:p>
          <a:p>
            <a:pPr eaLnBrk="1" hangingPunct="1"/>
            <a:r>
              <a:rPr lang="it-IT" sz="1400" dirty="0" err="1" smtClean="0">
                <a:latin typeface="Arial" charset="0"/>
              </a:rPr>
              <a:t>Among</a:t>
            </a:r>
            <a:r>
              <a:rPr lang="it-IT" sz="1400" dirty="0" smtClean="0">
                <a:latin typeface="Arial" charset="0"/>
              </a:rPr>
              <a:t> the </a:t>
            </a:r>
            <a:r>
              <a:rPr lang="it-IT" sz="1400" dirty="0" err="1" smtClean="0">
                <a:latin typeface="Arial" charset="0"/>
              </a:rPr>
              <a:t>elements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appearing</a:t>
            </a:r>
            <a:r>
              <a:rPr lang="it-IT" sz="1400" dirty="0" smtClean="0">
                <a:latin typeface="Arial" charset="0"/>
              </a:rPr>
              <a:t> in </a:t>
            </a:r>
            <a:r>
              <a:rPr lang="it-IT" sz="1400" dirty="0" err="1" smtClean="0">
                <a:latin typeface="Arial" charset="0"/>
              </a:rPr>
              <a:t>his</a:t>
            </a:r>
            <a:r>
              <a:rPr lang="it-IT" sz="1400" dirty="0" smtClean="0">
                <a:latin typeface="Arial" charset="0"/>
              </a:rPr>
              <a:t> 1514 </a:t>
            </a:r>
            <a:r>
              <a:rPr lang="it-IT" sz="1400" dirty="0" err="1" smtClean="0">
                <a:latin typeface="Arial" charset="0"/>
              </a:rPr>
              <a:t>engraving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i="1" dirty="0" err="1" smtClean="0">
                <a:solidFill>
                  <a:srgbClr val="FF0000"/>
                </a:solidFill>
                <a:latin typeface="Arial" charset="0"/>
              </a:rPr>
              <a:t>Melancolia</a:t>
            </a:r>
            <a:r>
              <a:rPr lang="it-IT" sz="1400" i="1" dirty="0" smtClean="0">
                <a:solidFill>
                  <a:srgbClr val="FF0000"/>
                </a:solidFill>
                <a:latin typeface="Arial" charset="0"/>
              </a:rPr>
              <a:t> I </a:t>
            </a:r>
            <a:r>
              <a:rPr lang="it-IT" sz="1400" dirty="0" smtClean="0">
                <a:latin typeface="Arial" charset="0"/>
              </a:rPr>
              <a:t>, </a:t>
            </a:r>
            <a:r>
              <a:rPr lang="it-IT" sz="1400" dirty="0" err="1" smtClean="0">
                <a:latin typeface="Arial" charset="0"/>
              </a:rPr>
              <a:t>there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is</a:t>
            </a:r>
            <a:r>
              <a:rPr lang="it-IT" sz="1400" dirty="0" smtClean="0">
                <a:latin typeface="Arial" charset="0"/>
              </a:rPr>
              <a:t> a </a:t>
            </a:r>
            <a:r>
              <a:rPr lang="it-IT" sz="1400" dirty="0" err="1" smtClean="0">
                <a:latin typeface="Arial" charset="0"/>
              </a:rPr>
              <a:t>solid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that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interested</a:t>
            </a:r>
            <a:r>
              <a:rPr lang="it-IT" sz="1400" dirty="0" smtClean="0">
                <a:latin typeface="Arial" charset="0"/>
              </a:rPr>
              <a:t>, and </a:t>
            </a:r>
            <a:r>
              <a:rPr lang="it-IT" sz="1400" dirty="0" err="1" smtClean="0">
                <a:latin typeface="Arial" charset="0"/>
              </a:rPr>
              <a:t>still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interests</a:t>
            </a:r>
            <a:r>
              <a:rPr lang="it-IT" sz="1400" dirty="0" smtClean="0">
                <a:latin typeface="Arial" charset="0"/>
              </a:rPr>
              <a:t>, </a:t>
            </a:r>
            <a:r>
              <a:rPr lang="it-IT" sz="1400" dirty="0" err="1" smtClean="0">
                <a:latin typeface="Arial" charset="0"/>
              </a:rPr>
              <a:t>artists</a:t>
            </a:r>
            <a:r>
              <a:rPr lang="it-IT" sz="1400" dirty="0" smtClean="0">
                <a:latin typeface="Arial" charset="0"/>
              </a:rPr>
              <a:t> and </a:t>
            </a:r>
            <a:r>
              <a:rPr lang="it-IT" sz="1400" dirty="0" err="1" smtClean="0">
                <a:latin typeface="Arial" charset="0"/>
              </a:rPr>
              <a:t>scientists</a:t>
            </a:r>
            <a:r>
              <a:rPr lang="it-IT" sz="1400" dirty="0" smtClean="0">
                <a:latin typeface="Arial" charset="0"/>
              </a:rPr>
              <a:t>, </a:t>
            </a:r>
            <a:r>
              <a:rPr lang="it-IT" sz="1400" dirty="0" err="1" smtClean="0">
                <a:latin typeface="Arial" charset="0"/>
              </a:rPr>
              <a:t>even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if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it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is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not</a:t>
            </a:r>
            <a:r>
              <a:rPr lang="it-IT" sz="1400" dirty="0" smtClean="0">
                <a:latin typeface="Arial" charset="0"/>
              </a:rPr>
              <a:t> easy </a:t>
            </a:r>
            <a:r>
              <a:rPr lang="it-IT" sz="1400" dirty="0" err="1" smtClean="0">
                <a:latin typeface="Arial" charset="0"/>
              </a:rPr>
              <a:t>to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understand</a:t>
            </a:r>
            <a:r>
              <a:rPr lang="it-IT" sz="1400" dirty="0" smtClean="0">
                <a:latin typeface="Arial" charset="0"/>
              </a:rPr>
              <a:t> the </a:t>
            </a:r>
            <a:r>
              <a:rPr lang="it-IT" sz="1400" dirty="0" err="1" smtClean="0">
                <a:latin typeface="Arial" charset="0"/>
              </a:rPr>
              <a:t>prospecttve</a:t>
            </a:r>
            <a:r>
              <a:rPr lang="it-IT" sz="1400" dirty="0" smtClean="0">
                <a:latin typeface="Arial" charset="0"/>
              </a:rPr>
              <a:t> the </a:t>
            </a:r>
            <a:r>
              <a:rPr lang="it-IT" sz="1400" dirty="0" err="1" smtClean="0">
                <a:latin typeface="Arial" charset="0"/>
              </a:rPr>
              <a:t>solid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has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been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represented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with</a:t>
            </a:r>
            <a:r>
              <a:rPr lang="it-IT" sz="1400" dirty="0" smtClean="0">
                <a:latin typeface="Arial" charset="0"/>
              </a:rPr>
              <a:t>. </a:t>
            </a:r>
          </a:p>
          <a:p>
            <a:pPr eaLnBrk="1" hangingPunct="1"/>
            <a:r>
              <a:rPr lang="it-IT" sz="1400" dirty="0" smtClean="0">
                <a:latin typeface="Arial" charset="0"/>
              </a:rPr>
              <a:t>The </a:t>
            </a:r>
            <a:r>
              <a:rPr lang="it-IT" sz="1400" dirty="0" err="1" smtClean="0">
                <a:latin typeface="Arial" charset="0"/>
              </a:rPr>
              <a:t>geometry</a:t>
            </a:r>
            <a:r>
              <a:rPr lang="it-IT" sz="1400" dirty="0" smtClean="0">
                <a:latin typeface="Arial" charset="0"/>
              </a:rPr>
              <a:t> and </a:t>
            </a:r>
            <a:r>
              <a:rPr lang="it-IT" sz="1400" dirty="0" err="1" smtClean="0">
                <a:latin typeface="Arial" charset="0"/>
              </a:rPr>
              <a:t>architecture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instruments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lie</a:t>
            </a:r>
            <a:r>
              <a:rPr lang="it-IT" sz="1400" dirty="0" smtClean="0">
                <a:latin typeface="Arial" charset="0"/>
              </a:rPr>
              <a:t> on the </a:t>
            </a:r>
            <a:r>
              <a:rPr lang="it-IT" sz="1400" dirty="0" err="1" smtClean="0">
                <a:latin typeface="Arial" charset="0"/>
              </a:rPr>
              <a:t>ground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surrounding</a:t>
            </a:r>
            <a:r>
              <a:rPr lang="it-IT" sz="1400" dirty="0" smtClean="0">
                <a:latin typeface="Arial" charset="0"/>
              </a:rPr>
              <a:t> the musive figure </a:t>
            </a:r>
            <a:r>
              <a:rPr lang="it-IT" sz="1400" dirty="0" err="1" smtClean="0">
                <a:latin typeface="Arial" charset="0"/>
              </a:rPr>
              <a:t>of</a:t>
            </a:r>
            <a:r>
              <a:rPr lang="it-IT" sz="1400" dirty="0" smtClean="0">
                <a:latin typeface="Arial" charset="0"/>
              </a:rPr>
              <a:t> the Melanconia, </a:t>
            </a:r>
            <a:r>
              <a:rPr lang="it-IT" sz="1400" dirty="0" err="1" smtClean="0">
                <a:latin typeface="Arial" charset="0"/>
              </a:rPr>
              <a:t>unused</a:t>
            </a:r>
            <a:r>
              <a:rPr lang="it-IT" sz="1400" dirty="0" smtClean="0">
                <a:latin typeface="Arial" charset="0"/>
              </a:rPr>
              <a:t>.  The scale </a:t>
            </a:r>
            <a:r>
              <a:rPr lang="it-IT" sz="1400" dirty="0" err="1" smtClean="0">
                <a:latin typeface="Arial" charset="0"/>
              </a:rPr>
              <a:t>pans</a:t>
            </a:r>
            <a:r>
              <a:rPr lang="it-IT" sz="1400" dirty="0" smtClean="0">
                <a:latin typeface="Arial" charset="0"/>
              </a:rPr>
              <a:t> are </a:t>
            </a:r>
            <a:r>
              <a:rPr lang="it-IT" sz="1400" dirty="0" err="1" smtClean="0">
                <a:latin typeface="Arial" charset="0"/>
              </a:rPr>
              <a:t>empty</a:t>
            </a:r>
            <a:r>
              <a:rPr lang="it-IT" sz="1400" dirty="0" smtClean="0">
                <a:latin typeface="Arial" charset="0"/>
              </a:rPr>
              <a:t>, none </a:t>
            </a:r>
            <a:r>
              <a:rPr lang="it-IT" sz="1400" dirty="0" err="1" smtClean="0">
                <a:latin typeface="Arial" charset="0"/>
              </a:rPr>
              <a:t>climbs</a:t>
            </a:r>
            <a:r>
              <a:rPr lang="it-IT" sz="1400" dirty="0" smtClean="0">
                <a:latin typeface="Arial" charset="0"/>
              </a:rPr>
              <a:t> the </a:t>
            </a:r>
            <a:r>
              <a:rPr lang="it-IT" sz="1400" dirty="0" err="1" smtClean="0">
                <a:latin typeface="Arial" charset="0"/>
              </a:rPr>
              <a:t>ladder</a:t>
            </a:r>
            <a:r>
              <a:rPr lang="it-IT" sz="1400" dirty="0" smtClean="0">
                <a:latin typeface="Arial" charset="0"/>
              </a:rPr>
              <a:t>, the sleeping </a:t>
            </a:r>
            <a:r>
              <a:rPr lang="it-IT" sz="1400" dirty="0" err="1" smtClean="0">
                <a:latin typeface="Arial" charset="0"/>
              </a:rPr>
              <a:t>greyhound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is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starving</a:t>
            </a:r>
            <a:r>
              <a:rPr lang="it-IT" sz="1400" dirty="0" smtClean="0">
                <a:latin typeface="Arial" charset="0"/>
              </a:rPr>
              <a:t>, the </a:t>
            </a:r>
            <a:r>
              <a:rPr lang="it-IT" sz="1400" dirty="0" err="1" smtClean="0">
                <a:latin typeface="Arial" charset="0"/>
              </a:rPr>
              <a:t>winged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cherub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is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waiting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to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be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dictated</a:t>
            </a:r>
            <a:r>
              <a:rPr lang="it-IT" sz="1400" dirty="0" smtClean="0">
                <a:latin typeface="Arial" charset="0"/>
              </a:rPr>
              <a:t>, </a:t>
            </a:r>
            <a:r>
              <a:rPr lang="it-IT" sz="1400" dirty="0" err="1" smtClean="0">
                <a:latin typeface="Arial" charset="0"/>
              </a:rPr>
              <a:t>while</a:t>
            </a:r>
            <a:r>
              <a:rPr lang="it-IT" sz="1400" dirty="0" smtClean="0">
                <a:latin typeface="Arial" charset="0"/>
              </a:rPr>
              <a:t> the </a:t>
            </a:r>
            <a:r>
              <a:rPr lang="it-IT" sz="1400" dirty="0" err="1" smtClean="0">
                <a:latin typeface="Arial" charset="0"/>
              </a:rPr>
              <a:t>passing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time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is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shown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by</a:t>
            </a:r>
            <a:r>
              <a:rPr lang="it-IT" sz="1400" dirty="0" smtClean="0">
                <a:latin typeface="Arial" charset="0"/>
              </a:rPr>
              <a:t> the </a:t>
            </a:r>
            <a:r>
              <a:rPr lang="it-IT" sz="1400" dirty="0" err="1" smtClean="0">
                <a:latin typeface="Arial" charset="0"/>
              </a:rPr>
              <a:t>hourglass</a:t>
            </a:r>
            <a:r>
              <a:rPr lang="it-IT" sz="1400" dirty="0" smtClean="0">
                <a:latin typeface="Arial" charset="0"/>
              </a:rPr>
              <a:t>. </a:t>
            </a:r>
          </a:p>
          <a:p>
            <a:pPr eaLnBrk="1" hangingPunct="1"/>
            <a:r>
              <a:rPr lang="it-IT" sz="1400" dirty="0" smtClean="0">
                <a:latin typeface="Arial" charset="0"/>
              </a:rPr>
              <a:t>The </a:t>
            </a:r>
            <a:r>
              <a:rPr lang="it-IT" sz="1400" dirty="0" err="1" smtClean="0">
                <a:latin typeface="Arial" charset="0"/>
              </a:rPr>
              <a:t>sphere</a:t>
            </a:r>
            <a:r>
              <a:rPr lang="it-IT" sz="1400" dirty="0" smtClean="0">
                <a:latin typeface="Arial" charset="0"/>
              </a:rPr>
              <a:t> and the </a:t>
            </a:r>
            <a:r>
              <a:rPr lang="it-IT" sz="1400" dirty="0" err="1" smtClean="0">
                <a:latin typeface="Arial" charset="0"/>
              </a:rPr>
              <a:t>truncated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tetrahedron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suggest</a:t>
            </a:r>
            <a:r>
              <a:rPr lang="it-IT" sz="1400" dirty="0" smtClean="0">
                <a:latin typeface="Arial" charset="0"/>
              </a:rPr>
              <a:t> the </a:t>
            </a:r>
            <a:r>
              <a:rPr lang="it-IT" sz="1400" dirty="0" err="1" smtClean="0">
                <a:latin typeface="Arial" charset="0"/>
              </a:rPr>
              <a:t>mathematical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basis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of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architecture</a:t>
            </a:r>
            <a:r>
              <a:rPr lang="it-IT" sz="1400" dirty="0" smtClean="0">
                <a:latin typeface="Arial" charset="0"/>
              </a:rPr>
              <a:t>. The scene </a:t>
            </a:r>
            <a:r>
              <a:rPr lang="it-IT" sz="1400" dirty="0" err="1" smtClean="0">
                <a:latin typeface="Arial" charset="0"/>
              </a:rPr>
              <a:t>appears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to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be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soffused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with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moon</a:t>
            </a:r>
            <a:r>
              <a:rPr lang="it-IT" sz="1400" dirty="0" smtClean="0">
                <a:latin typeface="Arial" charset="0"/>
              </a:rPr>
              <a:t> light. The </a:t>
            </a:r>
            <a:r>
              <a:rPr lang="it-IT" sz="1400" dirty="0" err="1" smtClean="0">
                <a:latin typeface="Arial" charset="0"/>
              </a:rPr>
              <a:t>moon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rainbow</a:t>
            </a:r>
            <a:r>
              <a:rPr lang="it-IT" sz="1400" dirty="0" smtClean="0">
                <a:latin typeface="Arial" charset="0"/>
              </a:rPr>
              <a:t>, </a:t>
            </a:r>
            <a:r>
              <a:rPr lang="it-IT" sz="1400" dirty="0" err="1" smtClean="0">
                <a:latin typeface="Arial" charset="0"/>
              </a:rPr>
              <a:t>perhaps</a:t>
            </a:r>
            <a:r>
              <a:rPr lang="it-IT" sz="1400" dirty="0" smtClean="0">
                <a:latin typeface="Arial" charset="0"/>
              </a:rPr>
              <a:t> </a:t>
            </a:r>
            <a:r>
              <a:rPr lang="it-IT" sz="1400" dirty="0" err="1" smtClean="0">
                <a:latin typeface="Arial" charset="0"/>
              </a:rPr>
              <a:t>including</a:t>
            </a:r>
            <a:r>
              <a:rPr lang="it-IT" sz="1400" dirty="0" smtClean="0">
                <a:latin typeface="Arial" charset="0"/>
              </a:rPr>
              <a:t> a </a:t>
            </a:r>
            <a:r>
              <a:rPr lang="it-IT" sz="1400" dirty="0" err="1" smtClean="0">
                <a:latin typeface="Arial" charset="0"/>
              </a:rPr>
              <a:t>comet</a:t>
            </a:r>
            <a:r>
              <a:rPr lang="it-IT" sz="1400" dirty="0" smtClean="0">
                <a:latin typeface="Arial" charset="0"/>
              </a:rPr>
              <a:t>, can </a:t>
            </a:r>
            <a:r>
              <a:rPr lang="it-IT" sz="1400" dirty="0" err="1" smtClean="0">
                <a:latin typeface="Arial" charset="0"/>
              </a:rPr>
              <a:t>symbolise</a:t>
            </a:r>
            <a:r>
              <a:rPr lang="it-IT" sz="1400" dirty="0" smtClean="0">
                <a:latin typeface="Arial" charset="0"/>
              </a:rPr>
              <a:t> the </a:t>
            </a:r>
            <a:r>
              <a:rPr lang="it-IT" sz="1400" dirty="0" err="1" smtClean="0">
                <a:latin typeface="Arial" charset="0"/>
              </a:rPr>
              <a:t>hope</a:t>
            </a:r>
            <a:r>
              <a:rPr lang="it-IT" sz="1400" dirty="0" smtClean="0">
                <a:latin typeface="Arial" charset="0"/>
              </a:rPr>
              <a:t> in a </a:t>
            </a:r>
            <a:r>
              <a:rPr lang="it-IT" sz="1400" dirty="0" err="1" smtClean="0">
                <a:latin typeface="Arial" charset="0"/>
              </a:rPr>
              <a:t>better</a:t>
            </a:r>
            <a:r>
              <a:rPr lang="it-IT" sz="1400" dirty="0" smtClean="0">
                <a:latin typeface="Arial" charset="0"/>
              </a:rPr>
              <a:t> mood.</a:t>
            </a:r>
          </a:p>
          <a:p>
            <a:pPr eaLnBrk="1" hangingPunct="1"/>
            <a:endParaRPr lang="it-IT" sz="1400" dirty="0" smtClean="0">
              <a:latin typeface="Arial" charset="0"/>
            </a:endParaRPr>
          </a:p>
        </p:txBody>
      </p:sp>
      <p:pic>
        <p:nvPicPr>
          <p:cNvPr id="27652" name="Segnaposto contenuto 4" descr="Durer_Melancol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5349" y="1285860"/>
            <a:ext cx="3524304" cy="4969232"/>
          </a:xfrm>
        </p:spPr>
      </p:pic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dirty="0" err="1" smtClean="0"/>
              <a:t>Math</a:t>
            </a:r>
            <a:r>
              <a:rPr lang="it-IT" i="1" dirty="0" smtClean="0"/>
              <a:t> and Science in the World</a:t>
            </a:r>
            <a:endParaRPr lang="it-IT" i="1" dirty="0"/>
          </a:p>
        </p:txBody>
      </p:sp>
      <p:sp>
        <p:nvSpPr>
          <p:cNvPr id="6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dirty="0" smtClean="0"/>
              <a:t>Regular </a:t>
            </a:r>
            <a:r>
              <a:rPr lang="it-IT" dirty="0" err="1" smtClean="0"/>
              <a:t>Polyhedra</a:t>
            </a:r>
            <a:r>
              <a:rPr lang="it-IT" dirty="0" smtClean="0"/>
              <a:t> and </a:t>
            </a:r>
            <a:r>
              <a:rPr lang="it-IT" dirty="0" err="1" smtClean="0"/>
              <a:t>Symmetry</a:t>
            </a:r>
            <a:endParaRPr lang="it-IT" dirty="0"/>
          </a:p>
        </p:txBody>
      </p:sp>
      <p:sp>
        <p:nvSpPr>
          <p:cNvPr id="7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Activity</a:t>
            </a:r>
            <a:r>
              <a:rPr lang="it-IT" b="1" i="1" dirty="0" smtClean="0">
                <a:solidFill>
                  <a:srgbClr val="0070C0"/>
                </a:solidFill>
              </a:rPr>
              <a:t> 2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In pairs, Ss match words to pictures:</a:t>
            </a:r>
            <a:endParaRPr lang="it-IT" sz="2000" dirty="0" smtClean="0"/>
          </a:p>
          <a:p>
            <a:pPr lvl="1"/>
            <a:r>
              <a:rPr lang="en-GB" sz="1800" dirty="0" smtClean="0"/>
              <a:t>T hands out the pictures, Ss write words next to appropriate pictures.</a:t>
            </a:r>
            <a:endParaRPr lang="it-IT" sz="1800" dirty="0" smtClean="0"/>
          </a:p>
          <a:p>
            <a:pPr lvl="1"/>
            <a:r>
              <a:rPr lang="en-GB" sz="1800" dirty="0" smtClean="0"/>
              <a:t>T asks “what is number 1” to individual Ss and check the answer, and so on.</a:t>
            </a:r>
          </a:p>
          <a:p>
            <a:r>
              <a:rPr lang="en-GB" sz="2200" dirty="0" smtClean="0"/>
              <a:t>Reading of the definitions previously defined:</a:t>
            </a:r>
            <a:endParaRPr lang="it-IT" sz="2200" dirty="0" smtClean="0"/>
          </a:p>
          <a:p>
            <a:pPr lvl="1"/>
            <a:r>
              <a:rPr lang="it-IT" sz="1800" dirty="0" smtClean="0"/>
              <a:t>UK </a:t>
            </a:r>
            <a:r>
              <a:rPr lang="it-IT" sz="1800" dirty="0" err="1" smtClean="0"/>
              <a:t>Ss</a:t>
            </a:r>
            <a:r>
              <a:rPr lang="it-IT" sz="1800" dirty="0" smtClean="0"/>
              <a:t> </a:t>
            </a:r>
            <a:r>
              <a:rPr lang="it-IT" sz="1800" dirty="0" err="1" smtClean="0"/>
              <a:t>read</a:t>
            </a:r>
            <a:r>
              <a:rPr lang="it-IT" sz="1800" dirty="0" smtClean="0"/>
              <a:t> the </a:t>
            </a:r>
            <a:r>
              <a:rPr lang="it-IT" sz="1800" dirty="0" err="1" smtClean="0"/>
              <a:t>words</a:t>
            </a:r>
            <a:r>
              <a:rPr lang="it-IT" sz="1800" dirty="0" smtClean="0"/>
              <a:t> </a:t>
            </a:r>
            <a:r>
              <a:rPr lang="it-IT" sz="1800" dirty="0" err="1" smtClean="0"/>
              <a:t>explaining</a:t>
            </a:r>
            <a:r>
              <a:rPr lang="it-IT" sz="1800" dirty="0" smtClean="0"/>
              <a:t> </a:t>
            </a:r>
            <a:r>
              <a:rPr lang="it-IT" sz="1800" dirty="0" err="1" smtClean="0"/>
              <a:t>where</a:t>
            </a:r>
            <a:r>
              <a:rPr lang="it-IT" sz="1800" dirty="0" smtClean="0"/>
              <a:t> the stress </a:t>
            </a:r>
            <a:r>
              <a:rPr lang="it-IT" sz="1800" dirty="0" err="1" smtClean="0"/>
              <a:t>goes</a:t>
            </a:r>
            <a:r>
              <a:rPr lang="it-IT" sz="1800" dirty="0" smtClean="0"/>
              <a:t>.</a:t>
            </a:r>
          </a:p>
          <a:p>
            <a:endParaRPr lang="it-IT" sz="2000" dirty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dirty="0" smtClean="0"/>
              <a:t>Regular </a:t>
            </a:r>
            <a:r>
              <a:rPr lang="it-IT" dirty="0" err="1" smtClean="0"/>
              <a:t>Polyhedra</a:t>
            </a:r>
            <a:r>
              <a:rPr lang="it-IT" dirty="0" smtClean="0"/>
              <a:t> and </a:t>
            </a:r>
            <a:r>
              <a:rPr lang="it-IT" dirty="0" err="1" smtClean="0"/>
              <a:t>Symmetry</a:t>
            </a:r>
            <a:endParaRPr lang="it-IT" dirty="0"/>
          </a:p>
        </p:txBody>
      </p:sp>
      <p:pic>
        <p:nvPicPr>
          <p:cNvPr id="13" name="Segnaposto contenuto 12" descr="tetraedro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1327166" cy="142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polyhedra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2264" y="2357430"/>
            <a:ext cx="1643074" cy="1857388"/>
          </a:xfrm>
          <a:prstGeom prst="rect">
            <a:avLst/>
          </a:prstGeom>
        </p:spPr>
      </p:pic>
      <p:pic>
        <p:nvPicPr>
          <p:cNvPr id="15" name="Immagine 14" descr="Dihedral_angl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3438" y="4000504"/>
            <a:ext cx="2009876" cy="1643074"/>
          </a:xfrm>
          <a:prstGeom prst="rect">
            <a:avLst/>
          </a:prstGeom>
        </p:spPr>
      </p:pic>
      <p:sp>
        <p:nvSpPr>
          <p:cNvPr id="16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smtClean="0">
                <a:solidFill>
                  <a:srgbClr val="FF0000"/>
                </a:solidFill>
                <a:latin typeface="Arial" charset="0"/>
              </a:rPr>
              <a:t>Magic Squares</a:t>
            </a:r>
          </a:p>
        </p:txBody>
      </p:sp>
      <p:pic>
        <p:nvPicPr>
          <p:cNvPr id="28675" name="Segnaposto contenuto 4" descr="quadratomagic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1714500" cy="1714500"/>
          </a:xfrm>
        </p:spPr>
      </p:pic>
      <p:sp>
        <p:nvSpPr>
          <p:cNvPr id="28676" name="Segnaposto contenuto 3"/>
          <p:cNvSpPr>
            <a:spLocks noGrp="1"/>
          </p:cNvSpPr>
          <p:nvPr>
            <p:ph sz="half" idx="2"/>
          </p:nvPr>
        </p:nvSpPr>
        <p:spPr>
          <a:xfrm>
            <a:off x="2357438" y="1428750"/>
            <a:ext cx="4643437" cy="23574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it-IT" sz="1800" dirty="0" smtClean="0">
                <a:cs typeface="Arial" pitchFamily="34" charset="0"/>
              </a:rPr>
              <a:t>On the right upper part </a:t>
            </a:r>
            <a:r>
              <a:rPr lang="it-IT" sz="1800" dirty="0" err="1" smtClean="0">
                <a:cs typeface="Arial" pitchFamily="34" charset="0"/>
              </a:rPr>
              <a:t>of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Dürer</a:t>
            </a:r>
            <a:r>
              <a:rPr lang="it-IT" sz="1800" dirty="0" smtClean="0">
                <a:cs typeface="Arial" pitchFamily="34" charset="0"/>
              </a:rPr>
              <a:t>’s </a:t>
            </a:r>
            <a:r>
              <a:rPr lang="it-IT" sz="1800" dirty="0" err="1" smtClean="0">
                <a:cs typeface="Arial" pitchFamily="34" charset="0"/>
              </a:rPr>
              <a:t>engraving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one</a:t>
            </a:r>
            <a:r>
              <a:rPr lang="it-IT" sz="1800" dirty="0" smtClean="0">
                <a:cs typeface="Arial" pitchFamily="34" charset="0"/>
              </a:rPr>
              <a:t> can </a:t>
            </a:r>
            <a:r>
              <a:rPr lang="it-IT" sz="1800" dirty="0" err="1" smtClean="0">
                <a:cs typeface="Arial" pitchFamily="34" charset="0"/>
              </a:rPr>
              <a:t>see</a:t>
            </a:r>
            <a:r>
              <a:rPr lang="it-IT" sz="1800" dirty="0" smtClean="0">
                <a:cs typeface="Arial" pitchFamily="34" charset="0"/>
              </a:rPr>
              <a:t> a </a:t>
            </a:r>
            <a:r>
              <a:rPr lang="it-IT" sz="1800" b="1" dirty="0" err="1" smtClean="0">
                <a:solidFill>
                  <a:srgbClr val="FF0000"/>
                </a:solidFill>
                <a:cs typeface="Arial" pitchFamily="34" charset="0"/>
              </a:rPr>
              <a:t>magic</a:t>
            </a:r>
            <a:r>
              <a:rPr lang="it-IT" sz="18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cs typeface="Arial" pitchFamily="34" charset="0"/>
              </a:rPr>
              <a:t>square</a:t>
            </a:r>
            <a:r>
              <a:rPr lang="it-IT" sz="1800" dirty="0" smtClean="0">
                <a:cs typeface="Arial" pitchFamily="34" charset="0"/>
              </a:rPr>
              <a:t>, </a:t>
            </a:r>
            <a:r>
              <a:rPr lang="it-IT" sz="1800" dirty="0" err="1" smtClean="0">
                <a:cs typeface="Arial" pitchFamily="34" charset="0"/>
              </a:rPr>
              <a:t>which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is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considered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one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of</a:t>
            </a:r>
            <a:r>
              <a:rPr lang="it-IT" sz="1800" dirty="0" smtClean="0">
                <a:cs typeface="Arial" pitchFamily="34" charset="0"/>
              </a:rPr>
              <a:t> the first </a:t>
            </a:r>
            <a:r>
              <a:rPr lang="it-IT" sz="1800" dirty="0" err="1" smtClean="0">
                <a:cs typeface="Arial" pitchFamily="34" charset="0"/>
              </a:rPr>
              <a:t>examples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of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such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an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object</a:t>
            </a:r>
            <a:r>
              <a:rPr lang="it-IT" sz="1800" dirty="0" smtClean="0">
                <a:cs typeface="Arial" pitchFamily="34" charset="0"/>
              </a:rPr>
              <a:t> in the Western world.</a:t>
            </a:r>
          </a:p>
          <a:p>
            <a:pPr algn="ctr">
              <a:defRPr/>
            </a:pPr>
            <a:endParaRPr lang="it-IT" sz="1800" dirty="0" smtClean="0">
              <a:cs typeface="Arial" pitchFamily="34" charset="0"/>
            </a:endParaRPr>
          </a:p>
        </p:txBody>
      </p:sp>
      <p:pic>
        <p:nvPicPr>
          <p:cNvPr id="28677" name="Immagine 5" descr="QuadratoDurer.jpg"/>
          <p:cNvPicPr>
            <a:picLocks noChangeAspect="1"/>
          </p:cNvPicPr>
          <p:nvPr/>
        </p:nvPicPr>
        <p:blipFill>
          <a:blip r:embed="rId3" cstate="print"/>
          <a:srcRect l="4198" t="8333" r="4198" b="22221"/>
          <a:stretch>
            <a:fillRect/>
          </a:stretch>
        </p:blipFill>
        <p:spPr bwMode="auto">
          <a:xfrm>
            <a:off x="7058025" y="1714500"/>
            <a:ext cx="1600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28596" y="3950807"/>
            <a:ext cx="8286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 err="1" smtClean="0">
                <a:solidFill>
                  <a:srgbClr val="0070C0"/>
                </a:solidFill>
              </a:rPr>
              <a:t>Activity</a:t>
            </a:r>
            <a:r>
              <a:rPr lang="it-IT" sz="4400" b="1" i="1" dirty="0" smtClean="0">
                <a:solidFill>
                  <a:srgbClr val="0070C0"/>
                </a:solidFill>
              </a:rPr>
              <a:t> 6a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sz="2400" dirty="0" err="1" smtClean="0">
                <a:solidFill>
                  <a:srgbClr val="FF0000"/>
                </a:solidFill>
              </a:rPr>
              <a:t>Find</a:t>
            </a:r>
            <a:r>
              <a:rPr lang="it-IT" sz="2400" dirty="0" smtClean="0">
                <a:solidFill>
                  <a:srgbClr val="FF0000"/>
                </a:solidFill>
              </a:rPr>
              <a:t> out </a:t>
            </a:r>
            <a:r>
              <a:rPr lang="it-IT" sz="2400" dirty="0" err="1" smtClean="0">
                <a:solidFill>
                  <a:srgbClr val="FF0000"/>
                </a:solidFill>
              </a:rPr>
              <a:t>all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symmetries</a:t>
            </a:r>
            <a:r>
              <a:rPr lang="it-IT" sz="2400" dirty="0" smtClean="0">
                <a:solidFill>
                  <a:srgbClr val="FF0000"/>
                </a:solidFill>
              </a:rPr>
              <a:t> in </a:t>
            </a:r>
            <a:r>
              <a:rPr lang="it-IT" sz="2400" dirty="0" err="1" smtClean="0">
                <a:solidFill>
                  <a:srgbClr val="FF0000"/>
                </a:solidFill>
                <a:cs typeface="Arial" pitchFamily="34" charset="0"/>
              </a:rPr>
              <a:t>Dürer</a:t>
            </a:r>
            <a:r>
              <a:rPr lang="it-IT" sz="2400" dirty="0" smtClean="0">
                <a:solidFill>
                  <a:srgbClr val="FF0000"/>
                </a:solidFill>
                <a:cs typeface="Arial" pitchFamily="34" charset="0"/>
              </a:rPr>
              <a:t>’s </a:t>
            </a:r>
            <a:r>
              <a:rPr lang="it-IT" sz="2400" dirty="0" err="1" smtClean="0">
                <a:solidFill>
                  <a:srgbClr val="FF0000"/>
                </a:solidFill>
                <a:cs typeface="Arial" pitchFamily="34" charset="0"/>
              </a:rPr>
              <a:t>magic</a:t>
            </a:r>
            <a:r>
              <a:rPr lang="it-IT" sz="24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cs typeface="Arial" pitchFamily="34" charset="0"/>
              </a:rPr>
              <a:t>square</a:t>
            </a:r>
            <a:r>
              <a:rPr lang="it-IT" sz="2400" dirty="0" smtClean="0">
                <a:solidFill>
                  <a:srgbClr val="FF0000"/>
                </a:solidFill>
                <a:cs typeface="Arial" pitchFamily="34" charset="0"/>
              </a:rPr>
              <a:t>!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dirty="0" err="1" smtClean="0"/>
              <a:t>Math</a:t>
            </a:r>
            <a:r>
              <a:rPr lang="it-IT" i="1" dirty="0" smtClean="0"/>
              <a:t> and Science in the World</a:t>
            </a:r>
            <a:endParaRPr lang="it-IT" i="1" dirty="0"/>
          </a:p>
        </p:txBody>
      </p:sp>
      <p:sp>
        <p:nvSpPr>
          <p:cNvPr id="11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dirty="0" smtClean="0"/>
              <a:t>Regular </a:t>
            </a:r>
            <a:r>
              <a:rPr lang="it-IT" dirty="0" err="1" smtClean="0"/>
              <a:t>Polyhedra</a:t>
            </a:r>
            <a:r>
              <a:rPr lang="it-IT" dirty="0" smtClean="0"/>
              <a:t> and </a:t>
            </a:r>
            <a:r>
              <a:rPr lang="it-IT" dirty="0" err="1" smtClean="0"/>
              <a:t>Symmetry</a:t>
            </a:r>
            <a:endParaRPr lang="it-IT" dirty="0"/>
          </a:p>
        </p:txBody>
      </p:sp>
      <p:sp>
        <p:nvSpPr>
          <p:cNvPr id="12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i="1" dirty="0" err="1" smtClean="0">
                <a:solidFill>
                  <a:srgbClr val="FF0000"/>
                </a:solidFill>
                <a:latin typeface="Arial" charset="0"/>
              </a:rPr>
              <a:t>Symmetries</a:t>
            </a:r>
            <a:r>
              <a:rPr lang="it-IT" sz="2800" b="1" i="1" dirty="0" smtClean="0">
                <a:solidFill>
                  <a:srgbClr val="FF0000"/>
                </a:solidFill>
                <a:latin typeface="Arial" charset="0"/>
              </a:rPr>
              <a:t> in </a:t>
            </a:r>
            <a:r>
              <a:rPr lang="it-IT" sz="2800" b="1" i="1" dirty="0" err="1" smtClean="0">
                <a:solidFill>
                  <a:srgbClr val="FF0000"/>
                </a:solidFill>
                <a:latin typeface="Arial" charset="0"/>
              </a:rPr>
              <a:t>Dürer</a:t>
            </a:r>
            <a:r>
              <a:rPr lang="it-IT" sz="2800" b="1" i="1" dirty="0" smtClean="0">
                <a:solidFill>
                  <a:srgbClr val="FF0000"/>
                </a:solidFill>
                <a:latin typeface="Arial" charset="0"/>
              </a:rPr>
              <a:t>’s </a:t>
            </a:r>
            <a:r>
              <a:rPr lang="it-IT" sz="2800" b="1" i="1" dirty="0" err="1" smtClean="0">
                <a:solidFill>
                  <a:srgbClr val="FF0000"/>
                </a:solidFill>
                <a:latin typeface="Arial" charset="0"/>
              </a:rPr>
              <a:t>Magic</a:t>
            </a:r>
            <a:r>
              <a:rPr lang="it-IT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b="1" i="1" dirty="0" err="1" smtClean="0">
                <a:solidFill>
                  <a:srgbClr val="FF0000"/>
                </a:solidFill>
                <a:latin typeface="Arial" charset="0"/>
              </a:rPr>
              <a:t>Square</a:t>
            </a:r>
            <a:endParaRPr lang="it-IT" sz="2800" b="1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76" name="Segnaposto contenuto 3"/>
          <p:cNvSpPr>
            <a:spLocks noGrp="1"/>
          </p:cNvSpPr>
          <p:nvPr>
            <p:ph sz="half" idx="2"/>
          </p:nvPr>
        </p:nvSpPr>
        <p:spPr>
          <a:xfrm>
            <a:off x="500034" y="1428736"/>
            <a:ext cx="2286015" cy="178595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it-IT" sz="1800" dirty="0" smtClean="0">
                <a:cs typeface="Arial" pitchFamily="34" charset="0"/>
              </a:rPr>
              <a:t>The </a:t>
            </a:r>
            <a:r>
              <a:rPr lang="it-IT" sz="1800" dirty="0" err="1" smtClean="0">
                <a:cs typeface="Arial" pitchFamily="34" charset="0"/>
              </a:rPr>
              <a:t>square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is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said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to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be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symmetric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as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each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cell</a:t>
            </a:r>
            <a:r>
              <a:rPr lang="it-IT" sz="1800" dirty="0" smtClean="0">
                <a:cs typeface="Arial" pitchFamily="34" charset="0"/>
              </a:rPr>
              <a:t> and </a:t>
            </a:r>
            <a:r>
              <a:rPr lang="it-IT" sz="1800" dirty="0" err="1" smtClean="0">
                <a:cs typeface="Arial" pitchFamily="34" charset="0"/>
              </a:rPr>
              <a:t>its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symmetric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one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with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respect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to</a:t>
            </a:r>
            <a:r>
              <a:rPr lang="it-IT" sz="1800" dirty="0" smtClean="0">
                <a:cs typeface="Arial" pitchFamily="34" charset="0"/>
              </a:rPr>
              <a:t> the </a:t>
            </a:r>
            <a:r>
              <a:rPr lang="it-IT" sz="1800" dirty="0" err="1" smtClean="0">
                <a:cs typeface="Arial" pitchFamily="34" charset="0"/>
              </a:rPr>
              <a:t>centre</a:t>
            </a:r>
            <a:r>
              <a:rPr lang="it-IT" sz="1800" dirty="0" smtClean="0">
                <a:cs typeface="Arial" pitchFamily="34" charset="0"/>
              </a:rPr>
              <a:t> </a:t>
            </a:r>
            <a:r>
              <a:rPr lang="it-IT" sz="1800" dirty="0" err="1" smtClean="0">
                <a:cs typeface="Arial" pitchFamily="34" charset="0"/>
              </a:rPr>
              <a:t>always</a:t>
            </a:r>
            <a:r>
              <a:rPr lang="it-IT" sz="1800" dirty="0" smtClean="0">
                <a:cs typeface="Arial" pitchFamily="34" charset="0"/>
              </a:rPr>
              <a:t> sum </a:t>
            </a:r>
            <a:r>
              <a:rPr lang="it-IT" sz="1800" dirty="0" err="1" smtClean="0">
                <a:cs typeface="Arial" pitchFamily="34" charset="0"/>
              </a:rPr>
              <a:t>to</a:t>
            </a:r>
            <a:r>
              <a:rPr lang="it-IT" sz="1800" dirty="0" smtClean="0">
                <a:cs typeface="Arial" pitchFamily="34" charset="0"/>
              </a:rPr>
              <a:t> 17. </a:t>
            </a:r>
          </a:p>
          <a:p>
            <a:pPr algn="ctr">
              <a:defRPr/>
            </a:pPr>
            <a:endParaRPr lang="it-IT" sz="1800" dirty="0" smtClean="0">
              <a:cs typeface="Arial" pitchFamily="34" charset="0"/>
            </a:endParaRPr>
          </a:p>
        </p:txBody>
      </p:sp>
      <p:sp>
        <p:nvSpPr>
          <p:cNvPr id="28679" name="CasellaDiTesto 7"/>
          <p:cNvSpPr txBox="1">
            <a:spLocks noChangeArrowheads="1"/>
          </p:cNvSpPr>
          <p:nvPr/>
        </p:nvSpPr>
        <p:spPr bwMode="auto">
          <a:xfrm>
            <a:off x="6572264" y="5357826"/>
            <a:ext cx="1500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The 4 </a:t>
            </a:r>
            <a:r>
              <a:rPr lang="it-IT" sz="1600" dirty="0" err="1" smtClean="0"/>
              <a:t>central</a:t>
            </a:r>
            <a:r>
              <a:rPr lang="it-IT" sz="1600" dirty="0" smtClean="0"/>
              <a:t> </a:t>
            </a:r>
            <a:r>
              <a:rPr lang="it-IT" sz="1600" dirty="0" err="1" smtClean="0"/>
              <a:t>cells</a:t>
            </a:r>
            <a:endParaRPr lang="it-IT" sz="160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786050" y="1500174"/>
          <a:ext cx="1785952" cy="1656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6488"/>
                <a:gridCol w="446488"/>
                <a:gridCol w="446488"/>
                <a:gridCol w="446488"/>
              </a:tblGrid>
              <a:tr h="4141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41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410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4929190" y="1214422"/>
            <a:ext cx="371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groups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sum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smtClean="0"/>
              <a:t>34</a:t>
            </a:r>
            <a:endParaRPr lang="it-IT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5072066" y="1928802"/>
          <a:ext cx="1571636" cy="15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2909"/>
                <a:gridCol w="392909"/>
                <a:gridCol w="392909"/>
                <a:gridCol w="392909"/>
              </a:tblGrid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5072066" y="350043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columns</a:t>
            </a:r>
            <a:endParaRPr lang="it-IT" dirty="0"/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6858016" y="1928802"/>
          <a:ext cx="1571636" cy="15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2909"/>
                <a:gridCol w="392909"/>
                <a:gridCol w="392909"/>
                <a:gridCol w="392909"/>
              </a:tblGrid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6929454" y="350043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rows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71472" y="478632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The </a:t>
            </a:r>
            <a:r>
              <a:rPr lang="it-IT" sz="1600" dirty="0" err="1" smtClean="0"/>
              <a:t>principal</a:t>
            </a:r>
            <a:r>
              <a:rPr lang="it-IT" sz="1600" dirty="0" smtClean="0"/>
              <a:t> </a:t>
            </a:r>
            <a:r>
              <a:rPr lang="it-IT" sz="1600" dirty="0" err="1" smtClean="0"/>
              <a:t>diagonals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571736" y="478632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The </a:t>
            </a:r>
            <a:r>
              <a:rPr lang="it-IT" sz="1600" dirty="0" err="1" smtClean="0"/>
              <a:t>four</a:t>
            </a:r>
            <a:r>
              <a:rPr lang="it-IT" sz="1600" dirty="0" smtClean="0"/>
              <a:t> corner </a:t>
            </a:r>
            <a:r>
              <a:rPr lang="it-IT" sz="1600" dirty="0" err="1" smtClean="0"/>
              <a:t>cells</a:t>
            </a:r>
            <a:endParaRPr lang="it-IT" sz="1600" dirty="0"/>
          </a:p>
        </p:txBody>
      </p:sp>
      <p:pic>
        <p:nvPicPr>
          <p:cNvPr id="21" name="Immagine 6" descr="QuadratoDurer2.jpg"/>
          <p:cNvPicPr>
            <a:picLocks noChangeAspect="1"/>
          </p:cNvPicPr>
          <p:nvPr/>
        </p:nvPicPr>
        <p:blipFill>
          <a:blip r:embed="rId2" cstate="print"/>
          <a:srcRect l="24473" t="4630" r="49615" b="16666"/>
          <a:stretch>
            <a:fillRect/>
          </a:stretch>
        </p:blipFill>
        <p:spPr bwMode="auto">
          <a:xfrm>
            <a:off x="2571736" y="3429000"/>
            <a:ext cx="151281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magine 6" descr="QuadratoDurer2.jpg"/>
          <p:cNvPicPr>
            <a:picLocks noChangeAspect="1"/>
          </p:cNvPicPr>
          <p:nvPr/>
        </p:nvPicPr>
        <p:blipFill>
          <a:blip r:embed="rId2" cstate="print"/>
          <a:srcRect l="50385" t="4630" r="25143" b="16666"/>
          <a:stretch>
            <a:fillRect/>
          </a:stretch>
        </p:blipFill>
        <p:spPr bwMode="auto">
          <a:xfrm>
            <a:off x="642900" y="3429002"/>
            <a:ext cx="142877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magine 6" descr="QuadratoDurer2.jpg"/>
          <p:cNvPicPr>
            <a:picLocks noChangeAspect="1"/>
          </p:cNvPicPr>
          <p:nvPr/>
        </p:nvPicPr>
        <p:blipFill>
          <a:blip r:embed="rId2" cstate="print"/>
          <a:srcRect t="4630" r="74088" b="16666"/>
          <a:stretch>
            <a:fillRect/>
          </a:stretch>
        </p:blipFill>
        <p:spPr bwMode="auto">
          <a:xfrm>
            <a:off x="5000628" y="4000504"/>
            <a:ext cx="1437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sellaDiTesto 7"/>
          <p:cNvSpPr txBox="1">
            <a:spLocks noChangeArrowheads="1"/>
          </p:cNvSpPr>
          <p:nvPr/>
        </p:nvSpPr>
        <p:spPr bwMode="auto">
          <a:xfrm>
            <a:off x="4929190" y="5429264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dirty="0" smtClean="0"/>
              <a:t>The </a:t>
            </a:r>
            <a:r>
              <a:rPr lang="it-IT" sz="1400" dirty="0"/>
              <a:t>2x2 </a:t>
            </a:r>
            <a:r>
              <a:rPr lang="it-IT" sz="1400" dirty="0" err="1"/>
              <a:t>squares</a:t>
            </a:r>
            <a:r>
              <a:rPr lang="it-IT" sz="1400" dirty="0"/>
              <a:t> in the </a:t>
            </a:r>
            <a:r>
              <a:rPr lang="it-IT" sz="1400" dirty="0" err="1"/>
              <a:t>corners</a:t>
            </a:r>
            <a:r>
              <a:rPr lang="it-IT" sz="1400" dirty="0"/>
              <a:t>. </a:t>
            </a:r>
          </a:p>
        </p:txBody>
      </p:sp>
      <p:pic>
        <p:nvPicPr>
          <p:cNvPr id="25" name="Immagine 6" descr="QuadratoDurer2.jpg"/>
          <p:cNvPicPr>
            <a:picLocks noChangeAspect="1"/>
          </p:cNvPicPr>
          <p:nvPr/>
        </p:nvPicPr>
        <p:blipFill>
          <a:blip r:embed="rId2" cstate="print"/>
          <a:srcRect l="74857" t="4630" r="670" b="16666"/>
          <a:stretch>
            <a:fillRect/>
          </a:stretch>
        </p:blipFill>
        <p:spPr bwMode="auto">
          <a:xfrm>
            <a:off x="6643702" y="4000504"/>
            <a:ext cx="135733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7"/>
          <p:cNvSpPr txBox="1">
            <a:spLocks noChangeArrowheads="1"/>
          </p:cNvSpPr>
          <p:nvPr/>
        </p:nvSpPr>
        <p:spPr bwMode="auto">
          <a:xfrm>
            <a:off x="428597" y="5500702"/>
            <a:ext cx="4214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600" dirty="0" err="1" smtClean="0">
                <a:solidFill>
                  <a:srgbClr val="FF0000"/>
                </a:solidFill>
              </a:rPr>
              <a:t>Finally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Dürer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managed</a:t>
            </a:r>
            <a:r>
              <a:rPr lang="it-IT" sz="1600" dirty="0">
                <a:solidFill>
                  <a:srgbClr val="FF0000"/>
                </a:solidFill>
              </a:rPr>
              <a:t> the </a:t>
            </a:r>
            <a:r>
              <a:rPr lang="it-IT" sz="1600" dirty="0" err="1">
                <a:solidFill>
                  <a:srgbClr val="FF0000"/>
                </a:solidFill>
              </a:rPr>
              <a:t>square</a:t>
            </a:r>
            <a:r>
              <a:rPr lang="it-IT" sz="1600" dirty="0">
                <a:solidFill>
                  <a:srgbClr val="FF0000"/>
                </a:solidFill>
              </a:rPr>
              <a:t> in </a:t>
            </a:r>
            <a:r>
              <a:rPr lang="it-IT" sz="1600" dirty="0" err="1">
                <a:solidFill>
                  <a:srgbClr val="FF0000"/>
                </a:solidFill>
              </a:rPr>
              <a:t>such</a:t>
            </a:r>
            <a:r>
              <a:rPr lang="it-IT" sz="1600" dirty="0">
                <a:solidFill>
                  <a:srgbClr val="FF0000"/>
                </a:solidFill>
              </a:rPr>
              <a:t> a way </a:t>
            </a:r>
            <a:r>
              <a:rPr lang="it-IT" sz="1600" dirty="0" err="1">
                <a:solidFill>
                  <a:srgbClr val="FF0000"/>
                </a:solidFill>
              </a:rPr>
              <a:t>that</a:t>
            </a:r>
            <a:r>
              <a:rPr lang="it-IT" sz="1600" dirty="0">
                <a:solidFill>
                  <a:srgbClr val="FF0000"/>
                </a:solidFill>
              </a:rPr>
              <a:t> the </a:t>
            </a:r>
            <a:r>
              <a:rPr lang="it-IT" sz="1600" dirty="0" err="1">
                <a:solidFill>
                  <a:srgbClr val="FF0000"/>
                </a:solidFill>
              </a:rPr>
              <a:t>two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central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cells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of</a:t>
            </a:r>
            <a:r>
              <a:rPr lang="it-IT" sz="1600" dirty="0">
                <a:solidFill>
                  <a:srgbClr val="FF0000"/>
                </a:solidFill>
              </a:rPr>
              <a:t> the </a:t>
            </a:r>
            <a:r>
              <a:rPr lang="it-IT" sz="1600" dirty="0" err="1">
                <a:solidFill>
                  <a:srgbClr val="FF0000"/>
                </a:solidFill>
              </a:rPr>
              <a:t>bottom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row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show </a:t>
            </a:r>
            <a:r>
              <a:rPr lang="it-IT" sz="1600" dirty="0">
                <a:solidFill>
                  <a:srgbClr val="FF0000"/>
                </a:solidFill>
              </a:rPr>
              <a:t>the </a:t>
            </a:r>
            <a:r>
              <a:rPr lang="it-IT" sz="1600" dirty="0" err="1">
                <a:solidFill>
                  <a:srgbClr val="FF0000"/>
                </a:solidFill>
              </a:rPr>
              <a:t>year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of</a:t>
            </a:r>
            <a:r>
              <a:rPr lang="it-IT" sz="1600" dirty="0">
                <a:solidFill>
                  <a:srgbClr val="FF0000"/>
                </a:solidFill>
              </a:rPr>
              <a:t> the </a:t>
            </a:r>
            <a:r>
              <a:rPr lang="it-IT" sz="1600" dirty="0" err="1">
                <a:solidFill>
                  <a:srgbClr val="FF0000"/>
                </a:solidFill>
              </a:rPr>
              <a:t>engraving</a:t>
            </a:r>
            <a:r>
              <a:rPr lang="it-IT" sz="1600" dirty="0">
                <a:solidFill>
                  <a:srgbClr val="FF0000"/>
                </a:solidFill>
              </a:rPr>
              <a:t> (1514).</a:t>
            </a:r>
          </a:p>
        </p:txBody>
      </p:sp>
      <p:sp>
        <p:nvSpPr>
          <p:cNvPr id="27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dirty="0" err="1" smtClean="0"/>
              <a:t>Math</a:t>
            </a:r>
            <a:r>
              <a:rPr lang="it-IT" i="1" dirty="0" smtClean="0"/>
              <a:t> and Science in the World</a:t>
            </a:r>
            <a:endParaRPr lang="it-IT" i="1" dirty="0"/>
          </a:p>
        </p:txBody>
      </p:sp>
      <p:sp>
        <p:nvSpPr>
          <p:cNvPr id="28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dirty="0" smtClean="0"/>
              <a:t>Regular </a:t>
            </a:r>
            <a:r>
              <a:rPr lang="it-IT" dirty="0" err="1" smtClean="0"/>
              <a:t>Polyhedra</a:t>
            </a:r>
            <a:r>
              <a:rPr lang="it-IT" dirty="0" smtClean="0"/>
              <a:t> and </a:t>
            </a:r>
            <a:r>
              <a:rPr lang="it-IT" dirty="0" err="1" smtClean="0"/>
              <a:t>Symmetry</a:t>
            </a:r>
            <a:endParaRPr lang="it-IT" dirty="0"/>
          </a:p>
        </p:txBody>
      </p:sp>
      <p:sp>
        <p:nvSpPr>
          <p:cNvPr id="29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28679" grpId="0"/>
      <p:bldP spid="11" grpId="0" build="allAtOnce"/>
      <p:bldP spid="15" grpId="0"/>
      <p:bldP spid="17" grpId="0"/>
      <p:bldP spid="19" grpId="0"/>
      <p:bldP spid="20" grpId="0"/>
      <p:bldP spid="24" grpId="0"/>
      <p:bldP spid="26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Symmetry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Groups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428736"/>
            <a:ext cx="8186766" cy="4697427"/>
          </a:xfrm>
        </p:spPr>
        <p:txBody>
          <a:bodyPr/>
          <a:lstStyle/>
          <a:p>
            <a:r>
              <a:rPr lang="en-US" sz="2000" dirty="0" smtClean="0"/>
              <a:t>Here by a </a:t>
            </a:r>
            <a:r>
              <a:rPr lang="en-US" sz="2000" b="1" dirty="0" smtClean="0">
                <a:solidFill>
                  <a:srgbClr val="FF0000"/>
                </a:solidFill>
              </a:rPr>
              <a:t>symmetry </a:t>
            </a:r>
            <a:r>
              <a:rPr lang="en-US" sz="2000" dirty="0" smtClean="0"/>
              <a:t>of a figure we mean </a:t>
            </a:r>
            <a:r>
              <a:rPr lang="en-US" sz="2000" b="1" dirty="0" smtClean="0">
                <a:solidFill>
                  <a:srgbClr val="FF0000"/>
                </a:solidFill>
              </a:rPr>
              <a:t>any rigid transformation </a:t>
            </a:r>
            <a:r>
              <a:rPr lang="en-US" sz="2000" dirty="0" smtClean="0"/>
              <a:t>which takes the figure into itself, i.e., an </a:t>
            </a:r>
            <a:r>
              <a:rPr lang="en-US" sz="2000" b="1" dirty="0" smtClean="0">
                <a:solidFill>
                  <a:srgbClr val="FF0000"/>
                </a:solidFill>
              </a:rPr>
              <a:t>Euclidean </a:t>
            </a:r>
            <a:r>
              <a:rPr lang="en-US" sz="2000" b="1" dirty="0" err="1" smtClean="0">
                <a:solidFill>
                  <a:srgbClr val="FF0000"/>
                </a:solidFill>
              </a:rPr>
              <a:t>isometry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 mathematics, the concept of symmetry is studied with the notion of a </a:t>
            </a:r>
            <a:r>
              <a:rPr lang="en-US" sz="2000" b="1" dirty="0" smtClean="0">
                <a:solidFill>
                  <a:srgbClr val="FF0000"/>
                </a:solidFill>
              </a:rPr>
              <a:t>mathematical group</a:t>
            </a:r>
            <a:r>
              <a:rPr lang="en-US" sz="2000" dirty="0" smtClean="0"/>
              <a:t>. Every polyhedron has an associated symmetry group, which is the set of all transformations which leave the polyhedron invariant. </a:t>
            </a:r>
          </a:p>
          <a:p>
            <a:r>
              <a:rPr lang="en-US" sz="2000" dirty="0" smtClean="0"/>
              <a:t>Possible symmetries are rotations, reflections, translation, and their compositions. Translations are meaningless for regular </a:t>
            </a:r>
            <a:r>
              <a:rPr lang="en-US" sz="2000" dirty="0" err="1" smtClean="0"/>
              <a:t>polyhedra</a:t>
            </a:r>
            <a:r>
              <a:rPr lang="en-US" sz="2000" dirty="0" smtClean="0"/>
              <a:t>, as they have a centre (of the inscribed or circumscribed sphere) that must remain fixed. </a:t>
            </a:r>
          </a:p>
          <a:p>
            <a:r>
              <a:rPr lang="en-US" sz="2000" dirty="0" smtClean="0"/>
              <a:t>The order of the symmetry group is the number of symmetries of the polyhedron. One often distinguishes between the </a:t>
            </a:r>
            <a:r>
              <a:rPr lang="en-US" sz="2000" i="1" dirty="0" smtClean="0">
                <a:solidFill>
                  <a:srgbClr val="FF0000"/>
                </a:solidFill>
              </a:rPr>
              <a:t>full symmetry group</a:t>
            </a:r>
            <a:r>
              <a:rPr lang="en-US" sz="2000" dirty="0" smtClean="0"/>
              <a:t>, which includes rotations and reflections, and the </a:t>
            </a:r>
            <a:r>
              <a:rPr lang="en-US" sz="2000" i="1" dirty="0" smtClean="0">
                <a:solidFill>
                  <a:srgbClr val="FF0000"/>
                </a:solidFill>
              </a:rPr>
              <a:t>proper (or </a:t>
            </a:r>
            <a:r>
              <a:rPr lang="en-US" sz="2000" i="1" dirty="0" err="1" smtClean="0">
                <a:solidFill>
                  <a:srgbClr val="FF0000"/>
                </a:solidFill>
              </a:rPr>
              <a:t>chiral</a:t>
            </a:r>
            <a:r>
              <a:rPr lang="en-US" sz="2000" i="1" dirty="0" smtClean="0">
                <a:solidFill>
                  <a:srgbClr val="FF0000"/>
                </a:solidFill>
              </a:rPr>
              <a:t>) symmetry group</a:t>
            </a:r>
            <a:r>
              <a:rPr lang="en-US" sz="2000" dirty="0" smtClean="0"/>
              <a:t>, which includes only rotations.</a:t>
            </a:r>
            <a:endParaRPr lang="it-IT" sz="2000" dirty="0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dirty="0" err="1" smtClean="0"/>
              <a:t>Math</a:t>
            </a:r>
            <a:r>
              <a:rPr lang="it-IT" i="1" dirty="0" smtClean="0"/>
              <a:t>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dirty="0" smtClean="0"/>
              <a:t>Regular </a:t>
            </a:r>
            <a:r>
              <a:rPr lang="it-IT" dirty="0" err="1" smtClean="0"/>
              <a:t>Polyhedra</a:t>
            </a:r>
            <a:r>
              <a:rPr lang="it-IT" dirty="0" smtClean="0"/>
              <a:t> and </a:t>
            </a:r>
            <a:r>
              <a:rPr lang="it-IT" dirty="0" err="1" smtClean="0"/>
              <a:t>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en-US" sz="2000" dirty="0" smtClean="0"/>
              <a:t>The symmetry groups of the Platonic solids are known as </a:t>
            </a:r>
            <a:r>
              <a:rPr lang="en-US" sz="2000" i="1" dirty="0" smtClean="0">
                <a:solidFill>
                  <a:srgbClr val="FF0000"/>
                </a:solidFill>
              </a:rPr>
              <a:t>polyhedral groups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There are only three symmetry groups associated with the Platonic solids rather than five, since the symmetry group of any polyhedron coincides with that of its dual. </a:t>
            </a:r>
          </a:p>
          <a:p>
            <a:r>
              <a:rPr lang="en-US" sz="2000" dirty="0" smtClean="0"/>
              <a:t>The three polyhedral groups are:</a:t>
            </a:r>
            <a:endParaRPr lang="it-IT" sz="2000" dirty="0" smtClean="0"/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the tetrahedral group </a:t>
            </a:r>
            <a:r>
              <a:rPr lang="en-US" sz="1800" b="1" i="1" dirty="0" smtClean="0">
                <a:solidFill>
                  <a:srgbClr val="FF0000"/>
                </a:solidFill>
              </a:rPr>
              <a:t>T</a:t>
            </a:r>
            <a:r>
              <a:rPr lang="en-US" sz="1800" dirty="0" smtClean="0"/>
              <a:t>;</a:t>
            </a:r>
            <a:endParaRPr lang="it-IT" sz="1800" dirty="0" smtClean="0"/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the octahedral group </a:t>
            </a:r>
            <a:r>
              <a:rPr lang="en-US" sz="1800" b="1" i="1" dirty="0" smtClean="0">
                <a:solidFill>
                  <a:srgbClr val="FF0000"/>
                </a:solidFill>
              </a:rPr>
              <a:t>O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(which is also the symmetry group of the cube);</a:t>
            </a:r>
            <a:endParaRPr lang="it-IT" sz="1800" dirty="0" smtClean="0"/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 err="1" smtClean="0">
                <a:solidFill>
                  <a:srgbClr val="FF0000"/>
                </a:solidFill>
              </a:rPr>
              <a:t>icosahedral</a:t>
            </a:r>
            <a:r>
              <a:rPr lang="en-US" sz="1800" b="1" dirty="0" smtClean="0">
                <a:solidFill>
                  <a:srgbClr val="FF0000"/>
                </a:solidFill>
              </a:rPr>
              <a:t> group </a:t>
            </a:r>
            <a:r>
              <a:rPr lang="en-US" sz="1800" b="1" i="1" dirty="0" smtClean="0">
                <a:solidFill>
                  <a:srgbClr val="FF0000"/>
                </a:solidFill>
              </a:rPr>
              <a:t>I</a:t>
            </a:r>
            <a:r>
              <a:rPr lang="en-US" sz="1800" dirty="0" smtClean="0"/>
              <a:t> (which is also the symmetry group of the dodecahedron).</a:t>
            </a:r>
            <a:endParaRPr lang="it-IT" sz="1800" dirty="0" smtClean="0"/>
          </a:p>
          <a:p>
            <a:r>
              <a:rPr lang="en-US" sz="2000" dirty="0" smtClean="0"/>
              <a:t>All Platonic solids except the tetrahedron are centrally symmetric, meaning they are preserved under reflection through the origin.</a:t>
            </a:r>
            <a:endParaRPr lang="it-IT" sz="2000" dirty="0" smtClean="0"/>
          </a:p>
          <a:p>
            <a:endParaRPr lang="it-IT" sz="2000" dirty="0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5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33</a:t>
            </a:fld>
            <a:endParaRPr lang="it-IT" sz="1200" dirty="0"/>
          </a:p>
        </p:txBody>
      </p:sp>
      <p:sp>
        <p:nvSpPr>
          <p:cNvPr id="6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Activity</a:t>
            </a:r>
            <a:r>
              <a:rPr lang="it-IT" b="1" i="1" dirty="0" smtClean="0">
                <a:solidFill>
                  <a:srgbClr val="0070C0"/>
                </a:solidFill>
              </a:rPr>
              <a:t> 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43890" cy="4525963"/>
          </a:xfrm>
        </p:spPr>
        <p:txBody>
          <a:bodyPr/>
          <a:lstStyle/>
          <a:p>
            <a:pPr algn="ctr">
              <a:buNone/>
            </a:pPr>
            <a:endParaRPr lang="it-IT" sz="4400" dirty="0" smtClean="0"/>
          </a:p>
          <a:p>
            <a:pPr algn="ctr">
              <a:buNone/>
            </a:pPr>
            <a:r>
              <a:rPr lang="it-IT" sz="4400" dirty="0" err="1" smtClean="0"/>
              <a:t>Mutual</a:t>
            </a:r>
            <a:r>
              <a:rPr lang="it-IT" sz="4400" dirty="0" smtClean="0"/>
              <a:t> </a:t>
            </a:r>
            <a:r>
              <a:rPr lang="it-IT" sz="4400" dirty="0" err="1" smtClean="0"/>
              <a:t>dictation</a:t>
            </a:r>
            <a:endParaRPr lang="it-IT" sz="4400" dirty="0" smtClean="0"/>
          </a:p>
          <a:p>
            <a:pPr algn="ctr">
              <a:buNone/>
            </a:pPr>
            <a:endParaRPr lang="it-IT" sz="4400" dirty="0" smtClean="0"/>
          </a:p>
          <a:p>
            <a:pPr algn="ctr">
              <a:buNone/>
            </a:pPr>
            <a:r>
              <a:rPr lang="it-IT" sz="4400" dirty="0" err="1" smtClean="0"/>
              <a:t>Symmetry</a:t>
            </a:r>
            <a:r>
              <a:rPr lang="it-IT" sz="4400" dirty="0" smtClean="0"/>
              <a:t> </a:t>
            </a:r>
            <a:r>
              <a:rPr lang="it-IT" sz="4400" dirty="0" err="1" smtClean="0"/>
              <a:t>groups</a:t>
            </a:r>
            <a:endParaRPr lang="it-IT" sz="4400" dirty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Octahedral Group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sz="2100" dirty="0" smtClean="0"/>
              <a:t>The </a:t>
            </a:r>
            <a:r>
              <a:rPr lang="it-IT" sz="2100" dirty="0" err="1" smtClean="0"/>
              <a:t>cube</a:t>
            </a:r>
            <a:r>
              <a:rPr lang="it-IT" sz="2100" dirty="0" smtClean="0"/>
              <a:t> and the </a:t>
            </a:r>
            <a:r>
              <a:rPr lang="it-IT" sz="2100" dirty="0" err="1" smtClean="0"/>
              <a:t>octahedron</a:t>
            </a:r>
            <a:r>
              <a:rPr lang="it-IT" sz="2100" dirty="0" smtClean="0"/>
              <a:t> </a:t>
            </a:r>
            <a:r>
              <a:rPr lang="it-IT" sz="2100" dirty="0" err="1" smtClean="0"/>
              <a:t>belong</a:t>
            </a:r>
            <a:r>
              <a:rPr lang="it-IT" sz="2100" dirty="0" smtClean="0"/>
              <a:t> </a:t>
            </a:r>
            <a:r>
              <a:rPr lang="it-IT" sz="2100" dirty="0" err="1" smtClean="0"/>
              <a:t>to</a:t>
            </a:r>
            <a:r>
              <a:rPr lang="it-IT" sz="2100" dirty="0" smtClean="0"/>
              <a:t> </a:t>
            </a:r>
            <a:r>
              <a:rPr lang="it-IT" sz="2100" dirty="0" err="1" smtClean="0"/>
              <a:t>this</a:t>
            </a:r>
            <a:r>
              <a:rPr lang="it-IT" sz="2100" dirty="0" smtClean="0"/>
              <a:t> </a:t>
            </a:r>
            <a:r>
              <a:rPr lang="it-IT" sz="2100" dirty="0" err="1" smtClean="0"/>
              <a:t>group</a:t>
            </a:r>
            <a:r>
              <a:rPr lang="it-IT" sz="2100" dirty="0" smtClean="0"/>
              <a:t>. </a:t>
            </a:r>
            <a:r>
              <a:rPr lang="it-IT" sz="2100" dirty="0" err="1" smtClean="0"/>
              <a:t>Let</a:t>
            </a:r>
            <a:r>
              <a:rPr lang="it-IT" sz="2100" dirty="0" smtClean="0"/>
              <a:t>’s </a:t>
            </a:r>
            <a:r>
              <a:rPr lang="it-IT" sz="2100" dirty="0" err="1" smtClean="0"/>
              <a:t>consider</a:t>
            </a:r>
            <a:r>
              <a:rPr lang="it-IT" sz="2100" dirty="0" smtClean="0"/>
              <a:t> the </a:t>
            </a:r>
            <a:r>
              <a:rPr lang="it-IT" sz="2100" i="1" dirty="0" err="1" smtClean="0">
                <a:solidFill>
                  <a:srgbClr val="FF0000"/>
                </a:solidFill>
              </a:rPr>
              <a:t>rotations</a:t>
            </a:r>
            <a:r>
              <a:rPr lang="it-IT" sz="2100" dirty="0" smtClean="0"/>
              <a:t> </a:t>
            </a:r>
            <a:r>
              <a:rPr lang="it-IT" sz="2100" dirty="0" err="1" smtClean="0"/>
              <a:t>of</a:t>
            </a:r>
            <a:r>
              <a:rPr lang="it-IT" sz="2100" dirty="0" smtClean="0"/>
              <a:t> a </a:t>
            </a:r>
            <a:r>
              <a:rPr lang="it-IT" sz="2100" dirty="0" err="1" smtClean="0"/>
              <a:t>cube</a:t>
            </a:r>
            <a:r>
              <a:rPr lang="it-IT" sz="2100" dirty="0" smtClean="0"/>
              <a:t>.</a:t>
            </a:r>
          </a:p>
          <a:p>
            <a:r>
              <a:rPr lang="it-IT" sz="2100" dirty="0" err="1" smtClean="0"/>
              <a:t>Any</a:t>
            </a:r>
            <a:r>
              <a:rPr lang="it-IT" sz="2100" dirty="0" smtClean="0"/>
              <a:t> rotation </a:t>
            </a:r>
            <a:r>
              <a:rPr lang="it-IT" sz="2100" dirty="0" err="1" smtClean="0"/>
              <a:t>will</a:t>
            </a:r>
            <a:r>
              <a:rPr lang="it-IT" sz="2100" dirty="0" smtClean="0"/>
              <a:t> </a:t>
            </a:r>
            <a:r>
              <a:rPr lang="it-IT" sz="2100" dirty="0" err="1" smtClean="0"/>
              <a:t>occur</a:t>
            </a:r>
            <a:r>
              <a:rPr lang="it-IT" sz="2100" dirty="0" smtClean="0"/>
              <a:t> </a:t>
            </a:r>
            <a:r>
              <a:rPr lang="it-IT" sz="2100" dirty="0" err="1" smtClean="0"/>
              <a:t>around</a:t>
            </a:r>
            <a:r>
              <a:rPr lang="it-IT" sz="2100" dirty="0" smtClean="0"/>
              <a:t> </a:t>
            </a:r>
            <a:r>
              <a:rPr lang="it-IT" sz="2100" dirty="0" err="1" smtClean="0"/>
              <a:t>an</a:t>
            </a:r>
            <a:r>
              <a:rPr lang="it-IT" sz="2100" dirty="0" smtClean="0"/>
              <a:t> </a:t>
            </a:r>
            <a:r>
              <a:rPr lang="it-IT" sz="2100" dirty="0" err="1" smtClean="0"/>
              <a:t>axis</a:t>
            </a:r>
            <a:r>
              <a:rPr lang="it-IT" sz="2100" dirty="0" smtClean="0"/>
              <a:t> </a:t>
            </a:r>
            <a:r>
              <a:rPr lang="it-IT" sz="2100" dirty="0" err="1" smtClean="0"/>
              <a:t>passing</a:t>
            </a:r>
            <a:r>
              <a:rPr lang="it-IT" sz="2100" dirty="0" smtClean="0"/>
              <a:t> </a:t>
            </a:r>
            <a:r>
              <a:rPr lang="it-IT" sz="2100" dirty="0" err="1" smtClean="0"/>
              <a:t>through</a:t>
            </a:r>
            <a:r>
              <a:rPr lang="it-IT" sz="2100" dirty="0" smtClean="0"/>
              <a:t> the </a:t>
            </a:r>
            <a:r>
              <a:rPr lang="it-IT" sz="2100" dirty="0" err="1" smtClean="0"/>
              <a:t>centre</a:t>
            </a:r>
            <a:r>
              <a:rPr lang="it-IT" sz="2100" dirty="0" smtClean="0"/>
              <a:t> </a:t>
            </a:r>
            <a:r>
              <a:rPr lang="it-IT" sz="2100" dirty="0" err="1" smtClean="0"/>
              <a:t>of</a:t>
            </a:r>
            <a:r>
              <a:rPr lang="it-IT" sz="2100" dirty="0" smtClean="0"/>
              <a:t> the </a:t>
            </a:r>
            <a:r>
              <a:rPr lang="it-IT" sz="2100" dirty="0" err="1" smtClean="0"/>
              <a:t>solid</a:t>
            </a:r>
            <a:r>
              <a:rPr lang="it-IT" sz="2100" dirty="0" smtClean="0"/>
              <a:t>; </a:t>
            </a:r>
            <a:r>
              <a:rPr lang="it-IT" sz="2100" dirty="0" err="1" smtClean="0"/>
              <a:t>this</a:t>
            </a:r>
            <a:r>
              <a:rPr lang="it-IT" sz="2100" dirty="0" smtClean="0"/>
              <a:t> </a:t>
            </a:r>
            <a:r>
              <a:rPr lang="it-IT" sz="2100" dirty="0" err="1" smtClean="0"/>
              <a:t>line</a:t>
            </a:r>
            <a:r>
              <a:rPr lang="it-IT" sz="2100" dirty="0" smtClean="0"/>
              <a:t> </a:t>
            </a:r>
            <a:r>
              <a:rPr lang="it-IT" sz="2100" dirty="0" err="1" smtClean="0"/>
              <a:t>will</a:t>
            </a:r>
            <a:r>
              <a:rPr lang="it-IT" sz="2100" dirty="0" smtClean="0"/>
              <a:t> </a:t>
            </a:r>
            <a:r>
              <a:rPr lang="it-IT" sz="2100" dirty="0" err="1" smtClean="0"/>
              <a:t>intersect</a:t>
            </a:r>
            <a:r>
              <a:rPr lang="it-IT" sz="2100" dirty="0" smtClean="0"/>
              <a:t> the </a:t>
            </a:r>
            <a:r>
              <a:rPr lang="it-IT" sz="2100" dirty="0" err="1" smtClean="0"/>
              <a:t>cube</a:t>
            </a:r>
            <a:r>
              <a:rPr lang="it-IT" sz="2100" dirty="0" smtClean="0"/>
              <a:t> in </a:t>
            </a:r>
            <a:r>
              <a:rPr lang="it-IT" sz="2100" dirty="0" err="1" smtClean="0"/>
              <a:t>two</a:t>
            </a:r>
            <a:r>
              <a:rPr lang="it-IT" sz="2100" dirty="0" smtClean="0"/>
              <a:t> </a:t>
            </a:r>
            <a:r>
              <a:rPr lang="it-IT" sz="2100" dirty="0" err="1" smtClean="0"/>
              <a:t>points</a:t>
            </a:r>
            <a:r>
              <a:rPr lang="it-IT" sz="2100" dirty="0" smtClean="0"/>
              <a:t>, A and B.</a:t>
            </a:r>
          </a:p>
          <a:p>
            <a:r>
              <a:rPr lang="it-IT" sz="2100" dirty="0" err="1" smtClean="0"/>
              <a:t>To</a:t>
            </a:r>
            <a:r>
              <a:rPr lang="it-IT" sz="2100" dirty="0" smtClean="0"/>
              <a:t> </a:t>
            </a:r>
            <a:r>
              <a:rPr lang="it-IT" sz="2100" dirty="0" err="1" smtClean="0"/>
              <a:t>leave</a:t>
            </a:r>
            <a:r>
              <a:rPr lang="it-IT" sz="2100" dirty="0" smtClean="0"/>
              <a:t> the </a:t>
            </a:r>
            <a:r>
              <a:rPr lang="it-IT" sz="2100" dirty="0" err="1" smtClean="0"/>
              <a:t>cube</a:t>
            </a:r>
            <a:r>
              <a:rPr lang="it-IT" sz="2100" dirty="0" smtClean="0"/>
              <a:t> </a:t>
            </a:r>
            <a:r>
              <a:rPr lang="it-IT" sz="2100" dirty="0" err="1" smtClean="0"/>
              <a:t>unchanged</a:t>
            </a:r>
            <a:r>
              <a:rPr lang="it-IT" sz="2100" dirty="0" smtClean="0"/>
              <a:t>, the </a:t>
            </a:r>
            <a:r>
              <a:rPr lang="it-IT" sz="2100" dirty="0" err="1" smtClean="0"/>
              <a:t>points</a:t>
            </a:r>
            <a:r>
              <a:rPr lang="it-IT" sz="2100" dirty="0" smtClean="0"/>
              <a:t> A and B can </a:t>
            </a:r>
            <a:r>
              <a:rPr lang="it-IT" sz="2100" dirty="0" err="1" smtClean="0"/>
              <a:t>only</a:t>
            </a:r>
            <a:r>
              <a:rPr lang="it-IT" sz="2100" dirty="0" smtClean="0"/>
              <a:t> </a:t>
            </a:r>
            <a:r>
              <a:rPr lang="it-IT" sz="2100" dirty="0" err="1" smtClean="0"/>
              <a:t>lie</a:t>
            </a:r>
            <a:r>
              <a:rPr lang="it-IT" sz="2100" dirty="0" smtClean="0"/>
              <a:t> on the </a:t>
            </a:r>
            <a:r>
              <a:rPr lang="it-IT" sz="2100" dirty="0" err="1" smtClean="0"/>
              <a:t>following</a:t>
            </a:r>
            <a:r>
              <a:rPr lang="it-IT" sz="2100" dirty="0" smtClean="0"/>
              <a:t> </a:t>
            </a:r>
            <a:r>
              <a:rPr lang="it-IT" sz="2100" dirty="0" err="1" smtClean="0"/>
              <a:t>positions</a:t>
            </a:r>
            <a:r>
              <a:rPr lang="it-IT" sz="2100" dirty="0" smtClean="0"/>
              <a:t>:</a:t>
            </a:r>
            <a:endParaRPr lang="it-IT" sz="2100" dirty="0"/>
          </a:p>
        </p:txBody>
      </p:sp>
      <p:pic>
        <p:nvPicPr>
          <p:cNvPr id="5" name="Segnaposto contenuto 4" descr="http://progettomatematica.dm.unibo.it/simmetriepoliedri/cuboretta1.gif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14950" y="2213451"/>
            <a:ext cx="2705100" cy="329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4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00364" y="1214422"/>
            <a:ext cx="4857784" cy="785818"/>
          </a:xfrm>
        </p:spPr>
        <p:txBody>
          <a:bodyPr/>
          <a:lstStyle/>
          <a:p>
            <a:pPr>
              <a:buNone/>
            </a:pPr>
            <a:r>
              <a:rPr lang="it-IT" sz="2400" b="1" dirty="0" err="1" smtClean="0">
                <a:solidFill>
                  <a:srgbClr val="FF0000"/>
                </a:solidFill>
              </a:rPr>
              <a:t>Opposed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vertices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000364" y="5214951"/>
            <a:ext cx="4572032" cy="785817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 err="1" smtClean="0">
                <a:solidFill>
                  <a:srgbClr val="FF0000"/>
                </a:solidFill>
              </a:rPr>
              <a:t>Centres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of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two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opposed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faces</a:t>
            </a:r>
            <a:endParaRPr lang="it-IT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3000364" y="3071810"/>
            <a:ext cx="48577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Middle </a:t>
            </a:r>
            <a:r>
              <a:rPr lang="it-IT" sz="2400" b="1" dirty="0" err="1" smtClean="0">
                <a:solidFill>
                  <a:srgbClr val="FF0000"/>
                </a:solidFill>
              </a:rPr>
              <a:t>points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of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two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opposed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edges</a:t>
            </a:r>
            <a:endParaRPr lang="it-IT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Immagine 5" descr="http://progettomatematica.dm.unibo.it/simmetriepoliedri/vedrtici%20oppost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1562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http://progettomatematica.dm.unibo.it/simmetriepoliedri/spigoli%20opposti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http://progettomatematica.dm.unibo.it/simmetriepoliedri/centrofacci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643446"/>
            <a:ext cx="1402080" cy="17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7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1472" y="4286256"/>
            <a:ext cx="3714776" cy="1071570"/>
          </a:xfrm>
        </p:spPr>
        <p:txBody>
          <a:bodyPr/>
          <a:lstStyle/>
          <a:p>
            <a:pPr algn="ctr">
              <a:buNone/>
            </a:pPr>
            <a:r>
              <a:rPr lang="it-IT" sz="2400" b="1" dirty="0" err="1" smtClean="0">
                <a:solidFill>
                  <a:srgbClr val="FF0000"/>
                </a:solidFill>
              </a:rPr>
              <a:t>Planes</a:t>
            </a:r>
            <a:r>
              <a:rPr lang="it-IT" sz="2400" b="1" dirty="0" smtClean="0">
                <a:solidFill>
                  <a:srgbClr val="FF0000"/>
                </a:solidFill>
              </a:rPr>
              <a:t> parallel </a:t>
            </a:r>
            <a:r>
              <a:rPr lang="it-IT" sz="2400" b="1" dirty="0" err="1" smtClean="0">
                <a:solidFill>
                  <a:srgbClr val="FF0000"/>
                </a:solidFill>
              </a:rPr>
              <a:t>to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two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opposed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faces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19596" y="4286256"/>
            <a:ext cx="3595742" cy="857256"/>
          </a:xfrm>
        </p:spPr>
        <p:txBody>
          <a:bodyPr/>
          <a:lstStyle/>
          <a:p>
            <a:pPr algn="ctr">
              <a:buNone/>
            </a:pPr>
            <a:r>
              <a:rPr lang="it-IT" sz="2400" b="1" dirty="0" err="1" smtClean="0">
                <a:solidFill>
                  <a:srgbClr val="FF0000"/>
                </a:solidFill>
              </a:rPr>
              <a:t>Planes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containing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two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opposed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edges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596" y="57148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detect</a:t>
            </a:r>
            <a:r>
              <a:rPr lang="it-IT" sz="2400" dirty="0" smtClean="0"/>
              <a:t> the </a:t>
            </a:r>
            <a:r>
              <a:rPr lang="it-IT" sz="2400" dirty="0" err="1" smtClean="0"/>
              <a:t>reflections</a:t>
            </a:r>
            <a:r>
              <a:rPr lang="it-IT" sz="2400" dirty="0" smtClean="0"/>
              <a:t>, </a:t>
            </a: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 smtClean="0"/>
              <a:t>must</a:t>
            </a:r>
            <a:r>
              <a:rPr lang="it-IT" sz="2400" dirty="0" smtClean="0"/>
              <a:t> </a:t>
            </a:r>
            <a:r>
              <a:rPr lang="it-IT" sz="2400" dirty="0" err="1" smtClean="0"/>
              <a:t>find</a:t>
            </a:r>
            <a:r>
              <a:rPr lang="it-IT" sz="2400" dirty="0" smtClean="0"/>
              <a:t> the </a:t>
            </a:r>
            <a:r>
              <a:rPr lang="it-IT" sz="2400" dirty="0" err="1" smtClean="0"/>
              <a:t>symmetry</a:t>
            </a:r>
            <a:r>
              <a:rPr lang="it-IT" sz="2400" dirty="0" smtClean="0"/>
              <a:t> </a:t>
            </a:r>
            <a:r>
              <a:rPr lang="it-IT" sz="2400" dirty="0" err="1" smtClean="0"/>
              <a:t>planes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</a:t>
            </a:r>
            <a:r>
              <a:rPr lang="it-IT" sz="2400" dirty="0" err="1" smtClean="0"/>
              <a:t>cube</a:t>
            </a:r>
            <a:endParaRPr lang="it-IT" sz="2400" dirty="0" smtClean="0"/>
          </a:p>
          <a:p>
            <a:endParaRPr lang="it-IT" sz="2400" dirty="0"/>
          </a:p>
        </p:txBody>
      </p:sp>
      <p:pic>
        <p:nvPicPr>
          <p:cNvPr id="7" name="Immagine 6" descr="http://progettomatematica.dm.unibo.it/simmetriepoliedri/rif%20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21011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http://progettomatematica.dm.unibo.it/simmetriepoliedri/rif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71678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37</a:t>
            </a:fld>
            <a:endParaRPr lang="it-IT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7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Activity</a:t>
            </a:r>
            <a:r>
              <a:rPr lang="it-IT" b="1" i="1" dirty="0" smtClean="0">
                <a:solidFill>
                  <a:srgbClr val="0070C0"/>
                </a:solidFill>
              </a:rPr>
              <a:t> 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Count the symmetries:</a:t>
            </a:r>
          </a:p>
          <a:p>
            <a:pPr>
              <a:buNone/>
            </a:pPr>
            <a:r>
              <a:rPr lang="en-US" sz="2400" dirty="0" smtClean="0"/>
              <a:t>-	Ss form 5 groups;</a:t>
            </a:r>
          </a:p>
          <a:p>
            <a:pPr>
              <a:buNone/>
            </a:pPr>
            <a:r>
              <a:rPr lang="en-US" sz="2400" dirty="0" smtClean="0"/>
              <a:t>-	Ss must find out the numbers of rotations and reflections of the octahedral group.</a:t>
            </a:r>
          </a:p>
          <a:p>
            <a:pPr>
              <a:buNone/>
            </a:pPr>
            <a:r>
              <a:rPr lang="en-US" sz="2400" dirty="0" smtClean="0"/>
              <a:t>-	A volunteer for each group reads the types and number of symmetries;</a:t>
            </a:r>
          </a:p>
          <a:p>
            <a:pPr>
              <a:buNone/>
            </a:pPr>
            <a:r>
              <a:rPr lang="en-US" sz="2400" dirty="0" smtClean="0"/>
              <a:t>-	T check out the answers.</a:t>
            </a:r>
          </a:p>
          <a:p>
            <a:pPr>
              <a:buNone/>
            </a:pPr>
            <a:endParaRPr lang="it-IT" sz="2400" dirty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4" name="Immagine 13" descr="http://progettomatematica.dm.unibo.it/simmetriepoliedri/vedrtici%20oppost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142984"/>
            <a:ext cx="12887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http://progettomatematica.dm.unibo.it/simmetriepoliedri/spigoli%20opposti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120" y="2714620"/>
            <a:ext cx="15627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 descr="http://progettomatematica.dm.unibo.it/simmetriepoliedri/centrofacci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357694"/>
            <a:ext cx="1143008" cy="14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http://progettomatematica.dm.unibo.it/simmetriepoliedri/rif%201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928802"/>
            <a:ext cx="1285884" cy="122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 descr="http://progettomatematica.dm.unibo.it/simmetriepoliedri/rif2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929066"/>
            <a:ext cx="1357322" cy="122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28596" y="2428868"/>
            <a:ext cx="2714644" cy="3214710"/>
          </a:xfrm>
        </p:spPr>
        <p:txBody>
          <a:bodyPr/>
          <a:lstStyle/>
          <a:p>
            <a:pPr>
              <a:buNone/>
            </a:pPr>
            <a:r>
              <a:rPr lang="it-IT" sz="1800" b="1" dirty="0" err="1" smtClean="0">
                <a:solidFill>
                  <a:srgbClr val="FF0000"/>
                </a:solidFill>
              </a:rPr>
              <a:t>Opposed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vertices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1800" dirty="0" err="1" smtClean="0"/>
              <a:t>There</a:t>
            </a:r>
            <a:r>
              <a:rPr lang="it-IT" sz="1800" dirty="0" smtClean="0"/>
              <a:t> are </a:t>
            </a:r>
            <a:r>
              <a:rPr lang="it-IT" sz="1800" dirty="0" err="1" smtClean="0"/>
              <a:t>only</a:t>
            </a:r>
            <a:r>
              <a:rPr lang="it-IT" sz="1800" dirty="0" smtClean="0"/>
              <a:t> 4 </a:t>
            </a:r>
            <a:r>
              <a:rPr lang="it-IT" sz="1800" dirty="0" err="1" smtClean="0"/>
              <a:t>lines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such</a:t>
            </a:r>
            <a:r>
              <a:rPr lang="it-IT" sz="1800" dirty="0" smtClean="0"/>
              <a:t> a </a:t>
            </a:r>
            <a:r>
              <a:rPr lang="it-IT" sz="1800" dirty="0" err="1" smtClean="0"/>
              <a:t>kind</a:t>
            </a:r>
            <a:r>
              <a:rPr lang="it-IT" sz="1800" dirty="0" smtClean="0"/>
              <a:t>.</a:t>
            </a:r>
          </a:p>
          <a:p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each</a:t>
            </a:r>
            <a:r>
              <a:rPr lang="it-IT" sz="1800" dirty="0" smtClean="0"/>
              <a:t> </a:t>
            </a:r>
            <a:r>
              <a:rPr lang="it-IT" sz="1800" dirty="0" err="1" smtClean="0"/>
              <a:t>line</a:t>
            </a:r>
            <a:r>
              <a:rPr lang="it-IT" sz="1800" dirty="0" smtClean="0"/>
              <a:t> </a:t>
            </a:r>
            <a:r>
              <a:rPr lang="it-IT" sz="1800" dirty="0" err="1" smtClean="0"/>
              <a:t>there</a:t>
            </a:r>
            <a:r>
              <a:rPr lang="it-IT" sz="1800" dirty="0" smtClean="0"/>
              <a:t> are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rotations</a:t>
            </a:r>
            <a:r>
              <a:rPr lang="it-IT" sz="1800" dirty="0" smtClean="0"/>
              <a:t>,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</a:t>
            </a:r>
            <a:r>
              <a:rPr lang="it-IT" sz="1800" dirty="0" err="1" smtClean="0"/>
              <a:t>identity</a:t>
            </a:r>
            <a:r>
              <a:rPr lang="it-IT" sz="1800" dirty="0" smtClean="0"/>
              <a:t>, 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leave</a:t>
            </a:r>
            <a:r>
              <a:rPr lang="it-IT" sz="1800" dirty="0" smtClean="0"/>
              <a:t> the </a:t>
            </a:r>
            <a:r>
              <a:rPr lang="it-IT" sz="1800" dirty="0" err="1" smtClean="0"/>
              <a:t>cube</a:t>
            </a:r>
            <a:r>
              <a:rPr lang="it-IT" sz="1800" dirty="0" smtClean="0"/>
              <a:t> </a:t>
            </a:r>
            <a:r>
              <a:rPr lang="it-IT" sz="1800" dirty="0" err="1" smtClean="0"/>
              <a:t>invariant</a:t>
            </a:r>
            <a:r>
              <a:rPr lang="it-IT" sz="1800" dirty="0" smtClean="0"/>
              <a:t>: </a:t>
            </a:r>
            <a:r>
              <a:rPr lang="it-IT" sz="1800" dirty="0" err="1" smtClean="0"/>
              <a:t>one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120° and </a:t>
            </a:r>
            <a:r>
              <a:rPr lang="it-IT" sz="1800" dirty="0" err="1" smtClean="0"/>
              <a:t>one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240°.</a:t>
            </a:r>
          </a:p>
          <a:p>
            <a:r>
              <a:rPr lang="it-IT" sz="1800" dirty="0" smtClean="0"/>
              <a:t>In total, 8 </a:t>
            </a:r>
            <a:r>
              <a:rPr lang="it-IT" sz="1800" dirty="0" err="1" smtClean="0"/>
              <a:t>rotations</a:t>
            </a:r>
            <a:r>
              <a:rPr lang="it-IT" sz="1800" dirty="0" smtClean="0"/>
              <a:t>. </a:t>
            </a:r>
          </a:p>
          <a:p>
            <a:endParaRPr lang="it-IT" sz="1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72198" y="2428869"/>
            <a:ext cx="2571768" cy="2786082"/>
          </a:xfrm>
        </p:spPr>
        <p:txBody>
          <a:bodyPr/>
          <a:lstStyle/>
          <a:p>
            <a:pPr marL="0" indent="0">
              <a:buNone/>
            </a:pPr>
            <a:r>
              <a:rPr lang="it-IT" sz="1800" b="1" dirty="0" err="1" smtClean="0">
                <a:solidFill>
                  <a:srgbClr val="FF0000"/>
                </a:solidFill>
              </a:rPr>
              <a:t>Centres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of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two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opposed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faces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r>
              <a:rPr lang="it-IT" sz="1800" dirty="0" err="1" smtClean="0"/>
              <a:t>These</a:t>
            </a:r>
            <a:r>
              <a:rPr lang="it-IT" sz="1800" dirty="0" smtClean="0"/>
              <a:t> </a:t>
            </a:r>
            <a:r>
              <a:rPr lang="it-IT" sz="1800" dirty="0" err="1" smtClean="0"/>
              <a:t>lines</a:t>
            </a:r>
            <a:r>
              <a:rPr lang="it-IT" sz="1800" dirty="0" smtClean="0"/>
              <a:t> are 3</a:t>
            </a:r>
          </a:p>
          <a:p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any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them</a:t>
            </a:r>
            <a:r>
              <a:rPr lang="it-IT" sz="1800" dirty="0" smtClean="0"/>
              <a:t>, the </a:t>
            </a:r>
            <a:r>
              <a:rPr lang="it-IT" sz="1800" dirty="0" err="1" smtClean="0"/>
              <a:t>cube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left</a:t>
            </a:r>
            <a:r>
              <a:rPr lang="it-IT" sz="1800" dirty="0" smtClean="0"/>
              <a:t> </a:t>
            </a:r>
            <a:r>
              <a:rPr lang="it-IT" sz="1800" dirty="0" err="1" smtClean="0"/>
              <a:t>unchanged</a:t>
            </a:r>
            <a:r>
              <a:rPr lang="it-IT" sz="1800" dirty="0" smtClean="0"/>
              <a:t> </a:t>
            </a:r>
            <a:r>
              <a:rPr lang="it-IT" sz="1800" dirty="0" err="1" smtClean="0"/>
              <a:t>rotating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90°, 180°, 270°. </a:t>
            </a:r>
          </a:p>
          <a:p>
            <a:r>
              <a:rPr lang="it-IT" sz="1800" dirty="0" smtClean="0"/>
              <a:t>In total, 9 </a:t>
            </a:r>
            <a:r>
              <a:rPr lang="it-IT" sz="1800" dirty="0" err="1" smtClean="0"/>
              <a:t>rotations</a:t>
            </a:r>
            <a:r>
              <a:rPr lang="it-IT" sz="1800" dirty="0" smtClean="0"/>
              <a:t>.</a:t>
            </a:r>
          </a:p>
          <a:p>
            <a:endParaRPr lang="it-IT" sz="18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3286116" y="2428868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Middle </a:t>
            </a:r>
            <a:r>
              <a:rPr lang="it-IT" b="1" dirty="0" err="1" smtClean="0">
                <a:solidFill>
                  <a:srgbClr val="FF0000"/>
                </a:solidFill>
              </a:rPr>
              <a:t>points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two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opposed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edges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There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are 6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lines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type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Rotating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each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them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180°, the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cube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maps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onto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itself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total, 6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rotations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Immagine 5" descr="http://progettomatematica.dm.unibo.it/simmetriepoliedri/vedrtici%20oppost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1562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http://progettomatematica.dm.unibo.it/simmetriepoliedri/spigoli%20opposti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600068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http://progettomatematica.dm.unibo.it/simmetriepoliedri/centrofacci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14356"/>
            <a:ext cx="1402080" cy="17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2143108" y="5643578"/>
            <a:ext cx="5072098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So </a:t>
            </a:r>
            <a:r>
              <a:rPr lang="it-IT" b="1" dirty="0" err="1" smtClean="0"/>
              <a:t>we</a:t>
            </a:r>
            <a:r>
              <a:rPr lang="it-IT" b="1" dirty="0" smtClean="0"/>
              <a:t> </a:t>
            </a:r>
            <a:r>
              <a:rPr lang="it-IT" b="1" dirty="0" err="1" smtClean="0"/>
              <a:t>have</a:t>
            </a:r>
            <a:r>
              <a:rPr lang="it-IT" b="1" dirty="0" smtClean="0"/>
              <a:t> 24 </a:t>
            </a:r>
            <a:r>
              <a:rPr lang="it-IT" b="1" dirty="0" err="1" smtClean="0"/>
              <a:t>rotations</a:t>
            </a:r>
            <a:r>
              <a:rPr lang="it-IT" b="1" dirty="0" smtClean="0"/>
              <a:t>, </a:t>
            </a:r>
            <a:r>
              <a:rPr lang="it-IT" b="1" dirty="0" err="1" smtClean="0"/>
              <a:t>including</a:t>
            </a:r>
            <a:r>
              <a:rPr lang="it-IT" b="1" dirty="0" smtClean="0"/>
              <a:t> </a:t>
            </a:r>
            <a:r>
              <a:rPr lang="it-IT" b="1" dirty="0" err="1" smtClean="0"/>
              <a:t>identity</a:t>
            </a:r>
            <a:endParaRPr lang="it-IT" b="1" dirty="0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2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Regular </a:t>
            </a:r>
            <a:r>
              <a:rPr lang="it-IT" b="1" dirty="0" err="1" smtClean="0">
                <a:solidFill>
                  <a:srgbClr val="FF0000"/>
                </a:solidFill>
                <a:latin typeface="Arial" charset="0"/>
              </a:rPr>
              <a:t>Polyhedra</a:t>
            </a:r>
            <a:endParaRPr lang="it-IT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dirty="0" smtClean="0">
                <a:latin typeface="Arial" charset="0"/>
              </a:rPr>
              <a:t>A </a:t>
            </a:r>
            <a:r>
              <a:rPr lang="it-IT" sz="2800" b="1" dirty="0" smtClean="0">
                <a:solidFill>
                  <a:srgbClr val="FF0000"/>
                </a:solidFill>
                <a:latin typeface="Arial" charset="0"/>
              </a:rPr>
              <a:t>regular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Arial" charset="0"/>
              </a:rPr>
              <a:t>polyhedron</a:t>
            </a:r>
            <a:r>
              <a:rPr lang="it-IT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is</a:t>
            </a:r>
            <a:r>
              <a:rPr lang="it-IT" sz="2800" dirty="0" smtClean="0">
                <a:latin typeface="Arial" charset="0"/>
              </a:rPr>
              <a:t> a </a:t>
            </a:r>
            <a:r>
              <a:rPr lang="it-IT" sz="2800" dirty="0" err="1" smtClean="0">
                <a:latin typeface="Arial" charset="0"/>
              </a:rPr>
              <a:t>polyhedron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whose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faces</a:t>
            </a:r>
            <a:r>
              <a:rPr lang="it-IT" sz="2800" dirty="0" smtClean="0">
                <a:latin typeface="Arial" charset="0"/>
              </a:rPr>
              <a:t> are </a:t>
            </a:r>
            <a:r>
              <a:rPr lang="it-IT" sz="2800" dirty="0" err="1" smtClean="0">
                <a:latin typeface="Arial" charset="0"/>
              </a:rPr>
              <a:t>congruent</a:t>
            </a:r>
            <a:r>
              <a:rPr lang="it-IT" sz="2800" dirty="0" smtClean="0">
                <a:latin typeface="Arial" charset="0"/>
              </a:rPr>
              <a:t> regular </a:t>
            </a:r>
            <a:r>
              <a:rPr lang="it-IT" sz="2800" dirty="0" err="1" smtClean="0">
                <a:latin typeface="Arial" charset="0"/>
              </a:rPr>
              <a:t>polygons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which</a:t>
            </a:r>
            <a:r>
              <a:rPr lang="it-IT" sz="2800" dirty="0" smtClean="0">
                <a:latin typeface="Arial" charset="0"/>
              </a:rPr>
              <a:t> are </a:t>
            </a:r>
            <a:r>
              <a:rPr lang="it-IT" sz="2800" dirty="0" err="1" smtClean="0">
                <a:latin typeface="Arial" charset="0"/>
              </a:rPr>
              <a:t>assembled</a:t>
            </a:r>
            <a:r>
              <a:rPr lang="it-IT" sz="2800" dirty="0" smtClean="0">
                <a:latin typeface="Arial" charset="0"/>
              </a:rPr>
              <a:t> in the </a:t>
            </a:r>
            <a:r>
              <a:rPr lang="it-IT" sz="2800" dirty="0" err="1" smtClean="0">
                <a:latin typeface="Arial" charset="0"/>
              </a:rPr>
              <a:t>same</a:t>
            </a:r>
            <a:r>
              <a:rPr lang="it-IT" sz="2800" dirty="0" smtClean="0">
                <a:latin typeface="Arial" charset="0"/>
              </a:rPr>
              <a:t> way </a:t>
            </a:r>
            <a:r>
              <a:rPr lang="it-IT" sz="2800" dirty="0" err="1" smtClean="0">
                <a:latin typeface="Arial" charset="0"/>
              </a:rPr>
              <a:t>around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each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vertex</a:t>
            </a:r>
            <a:r>
              <a:rPr lang="it-IT" sz="28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it-IT" sz="2800" dirty="0" err="1" smtClean="0">
                <a:latin typeface="Arial" charset="0"/>
              </a:rPr>
              <a:t>This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means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that</a:t>
            </a:r>
            <a:r>
              <a:rPr lang="it-IT" sz="2800" dirty="0" smtClean="0">
                <a:latin typeface="Arial" charset="0"/>
              </a:rPr>
              <a:t> a regular </a:t>
            </a:r>
            <a:r>
              <a:rPr lang="it-IT" sz="2800" dirty="0" err="1" smtClean="0">
                <a:latin typeface="Arial" charset="0"/>
              </a:rPr>
              <a:t>polyhedron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has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all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congruent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latin typeface="Arial" charset="0"/>
              </a:rPr>
              <a:t>dihedral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latin typeface="Arial" charset="0"/>
              </a:rPr>
              <a:t>angles</a:t>
            </a:r>
            <a:r>
              <a:rPr lang="it-IT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dirty="0" smtClean="0">
                <a:latin typeface="Arial" charset="0"/>
              </a:rPr>
              <a:t>and </a:t>
            </a:r>
            <a:r>
              <a:rPr lang="it-IT" sz="2800" dirty="0" err="1" smtClean="0">
                <a:latin typeface="Arial" charset="0"/>
              </a:rPr>
              <a:t>all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congruent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latin typeface="Arial" charset="0"/>
              </a:rPr>
              <a:t>polyhedral</a:t>
            </a:r>
            <a:r>
              <a:rPr lang="it-IT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  <a:latin typeface="Arial" charset="0"/>
              </a:rPr>
              <a:t>angles</a:t>
            </a:r>
            <a:r>
              <a:rPr lang="it-IT" sz="28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it-IT" sz="2800" dirty="0" smtClean="0">
                <a:latin typeface="Arial" charset="0"/>
              </a:rPr>
              <a:t>The regular </a:t>
            </a:r>
            <a:r>
              <a:rPr lang="it-IT" sz="2800" dirty="0" err="1" smtClean="0">
                <a:latin typeface="Arial" charset="0"/>
              </a:rPr>
              <a:t>polyhedra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that</a:t>
            </a:r>
            <a:r>
              <a:rPr lang="it-IT" sz="2800" dirty="0" smtClean="0">
                <a:latin typeface="Arial" charset="0"/>
              </a:rPr>
              <a:t> can </a:t>
            </a:r>
            <a:r>
              <a:rPr lang="it-IT" sz="2800" dirty="0" err="1" smtClean="0">
                <a:latin typeface="Arial" charset="0"/>
              </a:rPr>
              <a:t>be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built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Arial" charset="0"/>
              </a:rPr>
              <a:t>are </a:t>
            </a:r>
            <a:r>
              <a:rPr lang="it-IT" sz="2800" b="1" dirty="0" err="1" smtClean="0">
                <a:solidFill>
                  <a:srgbClr val="FF0000"/>
                </a:solidFill>
                <a:latin typeface="Arial" charset="0"/>
              </a:rPr>
              <a:t>only</a:t>
            </a:r>
            <a:r>
              <a:rPr lang="it-IT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Arial" charset="0"/>
              </a:rPr>
              <a:t>five</a:t>
            </a:r>
            <a:r>
              <a:rPr lang="it-IT" sz="2800" b="1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it-IT" sz="2800" dirty="0" err="1" smtClean="0">
                <a:latin typeface="Arial" charset="0"/>
              </a:rPr>
              <a:t>They</a:t>
            </a:r>
            <a:r>
              <a:rPr lang="it-IT" sz="2800" dirty="0" smtClean="0">
                <a:latin typeface="Arial" charset="0"/>
              </a:rPr>
              <a:t> are </a:t>
            </a:r>
            <a:r>
              <a:rPr lang="it-IT" sz="2800" dirty="0" err="1" smtClean="0">
                <a:latin typeface="Arial" charset="0"/>
              </a:rPr>
              <a:t>also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known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dirty="0" err="1" smtClean="0">
                <a:latin typeface="Arial" charset="0"/>
              </a:rPr>
              <a:t>as</a:t>
            </a:r>
            <a:r>
              <a:rPr lang="it-IT" sz="2800" dirty="0" smtClean="0">
                <a:latin typeface="Arial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Arial" charset="0"/>
              </a:rPr>
              <a:t>Platonic</a:t>
            </a:r>
            <a:r>
              <a:rPr lang="it-IT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Arial" charset="0"/>
              </a:rPr>
              <a:t>Solids</a:t>
            </a:r>
            <a:r>
              <a:rPr lang="it-IT" sz="2800" dirty="0" smtClean="0">
                <a:latin typeface="Arial" charset="0"/>
              </a:rPr>
              <a:t>.</a:t>
            </a:r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5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4</a:t>
            </a:fld>
            <a:endParaRPr lang="it-IT" sz="1200" dirty="0"/>
          </a:p>
        </p:txBody>
      </p:sp>
      <p:sp>
        <p:nvSpPr>
          <p:cNvPr id="6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28596" y="3786190"/>
            <a:ext cx="3714776" cy="1071570"/>
          </a:xfrm>
        </p:spPr>
        <p:txBody>
          <a:bodyPr/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Three </a:t>
            </a:r>
            <a:r>
              <a:rPr lang="it-IT" sz="2000" b="1" dirty="0" err="1" smtClean="0">
                <a:solidFill>
                  <a:srgbClr val="FF0000"/>
                </a:solidFill>
              </a:rPr>
              <a:t>planes</a:t>
            </a:r>
            <a:r>
              <a:rPr lang="it-IT" sz="2000" b="1" dirty="0" smtClean="0">
                <a:solidFill>
                  <a:srgbClr val="FF0000"/>
                </a:solidFill>
              </a:rPr>
              <a:t> parallel </a:t>
            </a:r>
            <a:r>
              <a:rPr lang="it-IT" sz="2000" b="1" dirty="0" err="1" smtClean="0">
                <a:solidFill>
                  <a:srgbClr val="FF0000"/>
                </a:solidFill>
              </a:rPr>
              <a:t>to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two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opposed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faces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19596" y="3857628"/>
            <a:ext cx="3595742" cy="857256"/>
          </a:xfrm>
        </p:spPr>
        <p:txBody>
          <a:bodyPr/>
          <a:lstStyle/>
          <a:p>
            <a:r>
              <a:rPr lang="it-IT" sz="2000" b="1" dirty="0" err="1" smtClean="0">
                <a:solidFill>
                  <a:srgbClr val="FF0000"/>
                </a:solidFill>
              </a:rPr>
              <a:t>Six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planes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containing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two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opposed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edges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596" y="57148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detect</a:t>
            </a:r>
            <a:r>
              <a:rPr lang="it-IT" dirty="0" smtClean="0"/>
              <a:t> the </a:t>
            </a:r>
            <a:r>
              <a:rPr lang="it-IT" dirty="0" err="1" smtClean="0"/>
              <a:t>reflections</a:t>
            </a:r>
            <a:r>
              <a:rPr lang="it-IT" dirty="0" smtClean="0"/>
              <a:t>,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must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the </a:t>
            </a:r>
            <a:r>
              <a:rPr lang="it-IT" dirty="0" err="1" smtClean="0"/>
              <a:t>symmetry</a:t>
            </a:r>
            <a:r>
              <a:rPr lang="it-IT" dirty="0" smtClean="0"/>
              <a:t> </a:t>
            </a:r>
            <a:r>
              <a:rPr lang="it-IT" dirty="0" err="1" smtClean="0"/>
              <a:t>planes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cube</a:t>
            </a:r>
            <a:r>
              <a:rPr lang="it-IT" dirty="0" smtClean="0"/>
              <a:t>,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dirty="0" err="1" smtClean="0"/>
              <a:t>nine</a:t>
            </a:r>
            <a:r>
              <a:rPr lang="it-IT" dirty="0" smtClean="0"/>
              <a:t> in total:</a:t>
            </a:r>
          </a:p>
          <a:p>
            <a:endParaRPr lang="it-IT" dirty="0"/>
          </a:p>
        </p:txBody>
      </p:sp>
      <p:pic>
        <p:nvPicPr>
          <p:cNvPr id="7" name="Immagine 6" descr="http://progettomatematica.dm.unibo.it/simmetriepoliedri/rif%20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21011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http://progettomatematica.dm.unibo.it/simmetriepoliedri/rif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2500298" y="5357826"/>
            <a:ext cx="4357718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/>
              <a:t>We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have</a:t>
            </a:r>
            <a:r>
              <a:rPr lang="it-IT" sz="2000" b="1" dirty="0" smtClean="0"/>
              <a:t> 9 </a:t>
            </a:r>
            <a:r>
              <a:rPr lang="it-IT" sz="2000" b="1" dirty="0" err="1" smtClean="0"/>
              <a:t>reflections</a:t>
            </a:r>
            <a:r>
              <a:rPr lang="it-IT" sz="2000" b="1" dirty="0" smtClean="0"/>
              <a:t> in total</a:t>
            </a:r>
            <a:endParaRPr lang="it-IT" sz="2000" b="1" dirty="0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40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1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it-IT" sz="2800" i="1" dirty="0" err="1" smtClean="0">
                <a:solidFill>
                  <a:srgbClr val="FF0000"/>
                </a:solidFill>
              </a:rPr>
              <a:t>Rotational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</a:rPr>
              <a:t>Reflections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endParaRPr lang="it-IT" sz="2800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must</a:t>
            </a:r>
            <a:r>
              <a:rPr lang="it-IT" sz="2400" dirty="0" smtClean="0"/>
              <a:t> </a:t>
            </a:r>
            <a:r>
              <a:rPr lang="it-IT" sz="2400" dirty="0" err="1" smtClean="0"/>
              <a:t>also</a:t>
            </a:r>
            <a:r>
              <a:rPr lang="it-IT" sz="2400" dirty="0" smtClean="0"/>
              <a:t> account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any</a:t>
            </a:r>
            <a:r>
              <a:rPr lang="it-IT" sz="2400" dirty="0" smtClean="0"/>
              <a:t> </a:t>
            </a:r>
            <a:r>
              <a:rPr lang="it-IT" sz="2400" dirty="0" err="1" smtClean="0"/>
              <a:t>possible</a:t>
            </a:r>
            <a:r>
              <a:rPr lang="it-IT" sz="2400" dirty="0" smtClean="0"/>
              <a:t> </a:t>
            </a:r>
            <a:r>
              <a:rPr lang="it-IT" sz="2400" dirty="0" err="1" smtClean="0"/>
              <a:t>composition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a </a:t>
            </a:r>
            <a:r>
              <a:rPr lang="it-IT" sz="2400" dirty="0" err="1" smtClean="0"/>
              <a:t>reflection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a </a:t>
            </a:r>
            <a:r>
              <a:rPr lang="it-IT" sz="2400" dirty="0" err="1" smtClean="0"/>
              <a:t>non-identical</a:t>
            </a:r>
            <a:r>
              <a:rPr lang="it-IT" sz="2400" dirty="0" smtClean="0"/>
              <a:t> rotation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leaves</a:t>
            </a:r>
            <a:r>
              <a:rPr lang="it-IT" sz="2400" dirty="0" smtClean="0"/>
              <a:t> the </a:t>
            </a:r>
            <a:r>
              <a:rPr lang="it-IT" sz="2400" dirty="0" err="1" smtClean="0"/>
              <a:t>cube</a:t>
            </a:r>
            <a:r>
              <a:rPr lang="it-IT" sz="2400" dirty="0" smtClean="0"/>
              <a:t> </a:t>
            </a:r>
            <a:r>
              <a:rPr lang="it-IT" sz="2400" dirty="0" err="1" smtClean="0"/>
              <a:t>unchanged</a:t>
            </a:r>
            <a:r>
              <a:rPr lang="it-IT" sz="2400" dirty="0" smtClean="0"/>
              <a:t>, </a:t>
            </a:r>
            <a:r>
              <a:rPr lang="it-IT" sz="2400" dirty="0" err="1" smtClean="0"/>
              <a:t>excluding</a:t>
            </a:r>
            <a:r>
              <a:rPr lang="it-IT" sz="2400" dirty="0" smtClean="0"/>
              <a:t> the </a:t>
            </a:r>
            <a:r>
              <a:rPr lang="it-IT" sz="2400" dirty="0" err="1" smtClean="0"/>
              <a:t>equivalent</a:t>
            </a:r>
            <a:r>
              <a:rPr lang="it-IT" sz="2400" dirty="0" smtClean="0"/>
              <a:t> </a:t>
            </a:r>
            <a:r>
              <a:rPr lang="it-IT" sz="2400" dirty="0" err="1" smtClean="0"/>
              <a:t>cases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The first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such</a:t>
            </a:r>
            <a:r>
              <a:rPr lang="it-IT" sz="2400" dirty="0" smtClean="0"/>
              <a:t> </a:t>
            </a:r>
            <a:r>
              <a:rPr lang="it-IT" sz="2400" dirty="0" err="1" smtClean="0"/>
              <a:t>symmetries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called</a:t>
            </a:r>
            <a:r>
              <a:rPr lang="it-IT" sz="2400" dirty="0" smtClean="0"/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antipodal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application</a:t>
            </a:r>
            <a:r>
              <a:rPr lang="it-IT" sz="2400" dirty="0" smtClean="0"/>
              <a:t>, and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the </a:t>
            </a:r>
            <a:r>
              <a:rPr lang="it-IT" sz="2400" dirty="0" err="1" smtClean="0"/>
              <a:t>symmetry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respect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the </a:t>
            </a:r>
            <a:r>
              <a:rPr lang="it-IT" sz="2400" dirty="0" err="1" smtClean="0"/>
              <a:t>centre</a:t>
            </a:r>
            <a:r>
              <a:rPr lang="it-IT" sz="2400" dirty="0" smtClean="0"/>
              <a:t>.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symmetry</a:t>
            </a:r>
            <a:r>
              <a:rPr lang="it-IT" sz="2400" dirty="0" smtClean="0"/>
              <a:t> </a:t>
            </a:r>
            <a:r>
              <a:rPr lang="it-IT" sz="2400" dirty="0" err="1" smtClean="0"/>
              <a:t>maps</a:t>
            </a:r>
            <a:r>
              <a:rPr lang="it-IT" sz="2400" dirty="0" smtClean="0"/>
              <a:t> </a:t>
            </a:r>
            <a:r>
              <a:rPr lang="it-IT" sz="2400" dirty="0" err="1" smtClean="0"/>
              <a:t>any</a:t>
            </a:r>
            <a:r>
              <a:rPr lang="it-IT" sz="2400" dirty="0" smtClean="0"/>
              <a:t> </a:t>
            </a:r>
            <a:r>
              <a:rPr lang="it-IT" sz="2400" dirty="0" err="1" smtClean="0"/>
              <a:t>vertex</a:t>
            </a:r>
            <a:r>
              <a:rPr lang="it-IT" sz="2400" dirty="0" smtClean="0"/>
              <a:t> </a:t>
            </a:r>
            <a:r>
              <a:rPr lang="it-IT" sz="2400" dirty="0" err="1" smtClean="0"/>
              <a:t>onto</a:t>
            </a:r>
            <a:r>
              <a:rPr lang="it-IT" sz="2400" dirty="0" smtClean="0"/>
              <a:t>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opposed</a:t>
            </a:r>
            <a:r>
              <a:rPr lang="it-IT" sz="2400" dirty="0" smtClean="0"/>
              <a:t> </a:t>
            </a:r>
            <a:r>
              <a:rPr lang="it-IT" sz="2400" dirty="0" err="1" smtClean="0"/>
              <a:t>one</a:t>
            </a:r>
            <a:r>
              <a:rPr lang="it-IT" sz="2400" dirty="0" smtClean="0"/>
              <a:t>, and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obtained</a:t>
            </a:r>
            <a:r>
              <a:rPr lang="it-IT" sz="2400" dirty="0" smtClean="0"/>
              <a:t> </a:t>
            </a:r>
            <a:r>
              <a:rPr lang="it-IT" sz="2400" dirty="0" err="1" smtClean="0"/>
              <a:t>by</a:t>
            </a:r>
            <a:r>
              <a:rPr lang="it-IT" sz="2400" dirty="0" smtClean="0"/>
              <a:t> </a:t>
            </a:r>
            <a:r>
              <a:rPr lang="it-IT" sz="2400" dirty="0" err="1" smtClean="0"/>
              <a:t>composing</a:t>
            </a:r>
            <a:r>
              <a:rPr lang="it-IT" sz="2400" dirty="0" smtClean="0"/>
              <a:t> a </a:t>
            </a:r>
            <a:r>
              <a:rPr lang="it-IT" sz="2400" dirty="0" err="1" smtClean="0"/>
              <a:t>reflection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any</a:t>
            </a:r>
            <a:r>
              <a:rPr lang="it-IT" sz="2400" dirty="0" smtClean="0"/>
              <a:t> </a:t>
            </a:r>
            <a:r>
              <a:rPr lang="it-IT" sz="2400" dirty="0" err="1" smtClean="0"/>
              <a:t>symmetry</a:t>
            </a:r>
            <a:r>
              <a:rPr lang="it-IT" sz="2400" dirty="0" smtClean="0"/>
              <a:t> </a:t>
            </a:r>
            <a:r>
              <a:rPr lang="it-IT" sz="2400" dirty="0" err="1" smtClean="0"/>
              <a:t>plane</a:t>
            </a:r>
            <a:r>
              <a:rPr lang="it-IT" sz="2400" dirty="0" smtClean="0"/>
              <a:t> </a:t>
            </a:r>
            <a:r>
              <a:rPr lang="it-IT" sz="2400" dirty="0" err="1" smtClean="0"/>
              <a:t>trough</a:t>
            </a:r>
            <a:r>
              <a:rPr lang="it-IT" sz="2400" dirty="0" smtClean="0"/>
              <a:t> the </a:t>
            </a:r>
            <a:r>
              <a:rPr lang="it-IT" sz="2400" dirty="0" err="1" smtClean="0"/>
              <a:t>centre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a rotation </a:t>
            </a:r>
            <a:r>
              <a:rPr lang="it-IT" sz="2400" dirty="0" err="1" smtClean="0"/>
              <a:t>of</a:t>
            </a:r>
            <a:r>
              <a:rPr lang="it-IT" sz="2400" dirty="0" smtClean="0"/>
              <a:t> 180°, </a:t>
            </a:r>
            <a:r>
              <a:rPr lang="it-IT" sz="2400" dirty="0" err="1" smtClean="0"/>
              <a:t>whose</a:t>
            </a:r>
            <a:r>
              <a:rPr lang="it-IT" sz="2400" dirty="0" smtClean="0"/>
              <a:t> </a:t>
            </a:r>
            <a:r>
              <a:rPr lang="it-IT" sz="2400" dirty="0" err="1" smtClean="0"/>
              <a:t>axis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orthogonal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the </a:t>
            </a:r>
            <a:r>
              <a:rPr lang="it-IT" sz="2400" dirty="0" err="1" smtClean="0"/>
              <a:t>selected</a:t>
            </a:r>
            <a:r>
              <a:rPr lang="it-IT" sz="2400" dirty="0" smtClean="0"/>
              <a:t> </a:t>
            </a:r>
            <a:r>
              <a:rPr lang="it-IT" sz="2400" dirty="0" err="1" smtClean="0"/>
              <a:t>plane</a:t>
            </a:r>
            <a:r>
              <a:rPr lang="it-IT" sz="2400" dirty="0" smtClean="0"/>
              <a:t>. </a:t>
            </a:r>
          </a:p>
          <a:p>
            <a:r>
              <a:rPr lang="it-IT" sz="2400" dirty="0" err="1" smtClean="0"/>
              <a:t>Every</a:t>
            </a:r>
            <a:r>
              <a:rPr lang="it-IT" sz="2400" dirty="0" smtClean="0"/>
              <a:t> </a:t>
            </a:r>
            <a:r>
              <a:rPr lang="it-IT" sz="2400" dirty="0" err="1" smtClean="0"/>
              <a:t>other</a:t>
            </a:r>
            <a:r>
              <a:rPr lang="it-IT" sz="2400" dirty="0" smtClean="0"/>
              <a:t> </a:t>
            </a:r>
            <a:r>
              <a:rPr lang="it-IT" sz="2400" dirty="0" err="1" smtClean="0"/>
              <a:t>rotational</a:t>
            </a:r>
            <a:r>
              <a:rPr lang="it-IT" sz="2400" dirty="0" smtClean="0"/>
              <a:t> </a:t>
            </a:r>
            <a:r>
              <a:rPr lang="it-IT" sz="2400" dirty="0" err="1" smtClean="0"/>
              <a:t>reflection</a:t>
            </a:r>
            <a:r>
              <a:rPr lang="it-IT" sz="2400" dirty="0" smtClean="0"/>
              <a:t> </a:t>
            </a:r>
            <a:r>
              <a:rPr lang="it-IT" sz="2400" dirty="0" err="1" smtClean="0"/>
              <a:t>must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looked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starting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the </a:t>
            </a:r>
            <a:r>
              <a:rPr lang="it-IT" sz="2400" dirty="0" err="1" smtClean="0"/>
              <a:t>already</a:t>
            </a:r>
            <a:r>
              <a:rPr lang="it-IT" sz="2400" dirty="0" smtClean="0"/>
              <a:t> </a:t>
            </a:r>
            <a:r>
              <a:rPr lang="it-IT" sz="2400" dirty="0" err="1" smtClean="0"/>
              <a:t>known</a:t>
            </a:r>
            <a:r>
              <a:rPr lang="it-IT" sz="2400" dirty="0" smtClean="0"/>
              <a:t> </a:t>
            </a:r>
            <a:r>
              <a:rPr lang="it-IT" sz="2400" dirty="0" err="1" smtClean="0"/>
              <a:t>group</a:t>
            </a:r>
            <a:r>
              <a:rPr lang="it-IT" sz="2400" dirty="0" smtClean="0"/>
              <a:t> </a:t>
            </a:r>
            <a:r>
              <a:rPr lang="it-IT" sz="2400" dirty="0" err="1" smtClean="0"/>
              <a:t>rotations</a:t>
            </a:r>
            <a:r>
              <a:rPr lang="it-IT" sz="2400" dirty="0" smtClean="0"/>
              <a:t>, </a:t>
            </a:r>
            <a:r>
              <a:rPr lang="it-IT" sz="2400" dirty="0" err="1" smtClean="0"/>
              <a:t>but</a:t>
            </a:r>
            <a:r>
              <a:rPr lang="it-IT" sz="2400" dirty="0" smtClean="0"/>
              <a:t> </a:t>
            </a:r>
            <a:r>
              <a:rPr lang="it-IT" sz="2400" dirty="0" err="1" smtClean="0"/>
              <a:t>leaving</a:t>
            </a:r>
            <a:r>
              <a:rPr lang="it-IT" sz="2400" dirty="0" smtClean="0"/>
              <a:t> out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those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180°,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their</a:t>
            </a:r>
            <a:r>
              <a:rPr lang="it-IT" sz="2400" dirty="0" smtClean="0"/>
              <a:t> </a:t>
            </a:r>
            <a:r>
              <a:rPr lang="it-IT" sz="2400" dirty="0" err="1" smtClean="0"/>
              <a:t>composition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a </a:t>
            </a:r>
            <a:r>
              <a:rPr lang="it-IT" sz="2400" dirty="0" err="1" smtClean="0"/>
              <a:t>reflection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</a:t>
            </a:r>
            <a:r>
              <a:rPr lang="it-IT" sz="2400" dirty="0" err="1" smtClean="0"/>
              <a:t>lead</a:t>
            </a:r>
            <a:r>
              <a:rPr lang="it-IT" sz="2400" dirty="0" smtClean="0"/>
              <a:t> </a:t>
            </a:r>
            <a:r>
              <a:rPr lang="it-IT" sz="2400" dirty="0" err="1" smtClean="0"/>
              <a:t>again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the </a:t>
            </a:r>
            <a:r>
              <a:rPr lang="it-IT" sz="2400" dirty="0" err="1" smtClean="0"/>
              <a:t>antipodal</a:t>
            </a:r>
            <a:r>
              <a:rPr lang="it-IT" sz="2400" dirty="0" smtClean="0"/>
              <a:t> </a:t>
            </a:r>
            <a:r>
              <a:rPr lang="it-IT" sz="2400" dirty="0" err="1" smtClean="0"/>
              <a:t>application</a:t>
            </a:r>
            <a:r>
              <a:rPr lang="it-IT" sz="2400" dirty="0" smtClean="0"/>
              <a:t>.</a:t>
            </a:r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5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41</a:t>
            </a:fld>
            <a:endParaRPr lang="it-IT" sz="1200" dirty="0"/>
          </a:p>
        </p:txBody>
      </p:sp>
      <p:sp>
        <p:nvSpPr>
          <p:cNvPr id="6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6115064" cy="562612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it-IT" sz="2000" dirty="0" err="1" smtClean="0">
                <a:solidFill>
                  <a:srgbClr val="FF0000"/>
                </a:solidFill>
              </a:rPr>
              <a:t>Axis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joining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two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opposed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vertices</a:t>
            </a:r>
            <a:r>
              <a:rPr lang="it-IT" sz="2000" dirty="0" smtClean="0">
                <a:solidFill>
                  <a:srgbClr val="FF0000"/>
                </a:solidFill>
              </a:rPr>
              <a:t> (</a:t>
            </a:r>
            <a:r>
              <a:rPr lang="it-IT" sz="2000" i="1" dirty="0" smtClean="0">
                <a:solidFill>
                  <a:srgbClr val="FF0000"/>
                </a:solidFill>
              </a:rPr>
              <a:t>v, v’</a:t>
            </a:r>
            <a:r>
              <a:rPr lang="it-IT" sz="2000" dirty="0" smtClean="0">
                <a:solidFill>
                  <a:srgbClr val="FF0000"/>
                </a:solidFill>
              </a:rPr>
              <a:t>):</a:t>
            </a:r>
          </a:p>
          <a:p>
            <a:pPr lvl="1"/>
            <a:r>
              <a:rPr lang="it-IT" sz="1600" dirty="0" smtClean="0"/>
              <a:t>the </a:t>
            </a:r>
            <a:r>
              <a:rPr lang="it-IT" sz="1600" dirty="0" err="1" smtClean="0"/>
              <a:t>cube</a:t>
            </a:r>
            <a:r>
              <a:rPr lang="it-IT" sz="1600" dirty="0" smtClean="0"/>
              <a:t> </a:t>
            </a:r>
            <a:r>
              <a:rPr lang="it-IT" sz="1600" dirty="0" err="1" smtClean="0"/>
              <a:t>cuts</a:t>
            </a:r>
            <a:r>
              <a:rPr lang="it-IT" sz="1600" dirty="0" smtClean="0"/>
              <a:t> the </a:t>
            </a:r>
            <a:r>
              <a:rPr lang="it-IT" sz="1600" dirty="0" err="1" smtClean="0"/>
              <a:t>reflection</a:t>
            </a:r>
            <a:r>
              <a:rPr lang="it-IT" sz="1600" dirty="0" smtClean="0"/>
              <a:t> </a:t>
            </a:r>
            <a:r>
              <a:rPr lang="it-IT" sz="1600" dirty="0" err="1" smtClean="0"/>
              <a:t>plane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a regular </a:t>
            </a:r>
            <a:r>
              <a:rPr lang="it-IT" sz="1600" dirty="0" err="1" smtClean="0"/>
              <a:t>hexagon</a:t>
            </a:r>
            <a:r>
              <a:rPr lang="it-IT" sz="1600" dirty="0" smtClean="0"/>
              <a:t> </a:t>
            </a:r>
            <a:r>
              <a:rPr lang="it-IT" sz="1600" dirty="0" err="1" smtClean="0"/>
              <a:t>whose</a:t>
            </a:r>
            <a:r>
              <a:rPr lang="it-IT" sz="1600" dirty="0" smtClean="0"/>
              <a:t> </a:t>
            </a:r>
            <a:r>
              <a:rPr lang="it-IT" sz="1600" dirty="0" err="1" smtClean="0"/>
              <a:t>vertices</a:t>
            </a:r>
            <a:r>
              <a:rPr lang="it-IT" sz="1600" dirty="0" smtClean="0"/>
              <a:t> </a:t>
            </a:r>
            <a:r>
              <a:rPr lang="it-IT" sz="1600" dirty="0" err="1" smtClean="0"/>
              <a:t>lie</a:t>
            </a:r>
            <a:r>
              <a:rPr lang="it-IT" sz="1600" dirty="0" smtClean="0"/>
              <a:t> on the middle </a:t>
            </a:r>
            <a:r>
              <a:rPr lang="it-IT" sz="1600" dirty="0" err="1" smtClean="0"/>
              <a:t>points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the </a:t>
            </a:r>
            <a:r>
              <a:rPr lang="it-IT" sz="1600" dirty="0" err="1" smtClean="0"/>
              <a:t>six</a:t>
            </a:r>
            <a:r>
              <a:rPr lang="it-IT" sz="1600" dirty="0" smtClean="0"/>
              <a:t> </a:t>
            </a:r>
            <a:r>
              <a:rPr lang="it-IT" sz="1600" dirty="0" err="1" smtClean="0"/>
              <a:t>edges</a:t>
            </a:r>
            <a:r>
              <a:rPr lang="it-IT" sz="1600" dirty="0" smtClean="0"/>
              <a:t> </a:t>
            </a:r>
            <a:r>
              <a:rPr lang="it-IT" sz="1600" dirty="0" err="1" smtClean="0"/>
              <a:t>not</a:t>
            </a:r>
            <a:r>
              <a:rPr lang="it-IT" sz="1600" dirty="0" smtClean="0"/>
              <a:t> </a:t>
            </a:r>
            <a:r>
              <a:rPr lang="it-IT" sz="1600" dirty="0" err="1" smtClean="0"/>
              <a:t>adjacent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i="1" dirty="0" smtClean="0"/>
              <a:t>v, v‘;</a:t>
            </a:r>
            <a:r>
              <a:rPr lang="it-IT" sz="1600" dirty="0" smtClean="0"/>
              <a:t> </a:t>
            </a:r>
          </a:p>
          <a:p>
            <a:pPr lvl="1"/>
            <a:r>
              <a:rPr lang="it-IT" sz="1600" dirty="0" smtClean="0"/>
              <a:t>the </a:t>
            </a:r>
            <a:r>
              <a:rPr lang="it-IT" sz="1600" dirty="0" err="1" smtClean="0"/>
              <a:t>possible</a:t>
            </a:r>
            <a:r>
              <a:rPr lang="it-IT" sz="1600" dirty="0" smtClean="0"/>
              <a:t> </a:t>
            </a:r>
            <a:r>
              <a:rPr lang="it-IT" sz="1600" dirty="0" err="1" smtClean="0"/>
              <a:t>rotations</a:t>
            </a:r>
            <a:r>
              <a:rPr lang="it-IT" sz="1600" dirty="0" smtClean="0"/>
              <a:t> are </a:t>
            </a:r>
            <a:r>
              <a:rPr lang="it-IT" sz="1600" dirty="0" err="1" smtClean="0"/>
              <a:t>of</a:t>
            </a:r>
            <a:r>
              <a:rPr lang="it-IT" sz="1600" dirty="0" smtClean="0"/>
              <a:t> 120° and 240°;</a:t>
            </a:r>
          </a:p>
          <a:p>
            <a:pPr lvl="1"/>
            <a:r>
              <a:rPr lang="it-IT" sz="1600" dirty="0" smtClean="0"/>
              <a:t>8 </a:t>
            </a:r>
            <a:r>
              <a:rPr lang="it-IT" sz="1600" dirty="0" err="1" smtClean="0"/>
              <a:t>symmetries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this</a:t>
            </a:r>
            <a:r>
              <a:rPr lang="it-IT" sz="1600" dirty="0" smtClean="0"/>
              <a:t> case.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err="1" smtClean="0">
                <a:solidFill>
                  <a:srgbClr val="FF0000"/>
                </a:solidFill>
              </a:rPr>
              <a:t>Axis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joining</a:t>
            </a:r>
            <a:r>
              <a:rPr lang="it-IT" sz="2000" dirty="0" smtClean="0">
                <a:solidFill>
                  <a:srgbClr val="FF0000"/>
                </a:solidFill>
              </a:rPr>
              <a:t> the m</a:t>
            </a:r>
            <a:r>
              <a:rPr lang="en-US" sz="2000" dirty="0" err="1" smtClean="0">
                <a:solidFill>
                  <a:srgbClr val="FF0000"/>
                </a:solidFill>
              </a:rPr>
              <a:t>iddle</a:t>
            </a:r>
            <a:r>
              <a:rPr lang="en-US" sz="2000" dirty="0" smtClean="0">
                <a:solidFill>
                  <a:srgbClr val="FF0000"/>
                </a:solidFill>
              </a:rPr>
              <a:t> points of two opposed edges:</a:t>
            </a:r>
            <a:endParaRPr lang="it-IT" sz="2000" dirty="0" smtClean="0">
              <a:solidFill>
                <a:srgbClr val="FF0000"/>
              </a:solidFill>
            </a:endParaRPr>
          </a:p>
          <a:p>
            <a:pPr lvl="1"/>
            <a:r>
              <a:rPr lang="it-IT" sz="1600" dirty="0" smtClean="0"/>
              <a:t>The </a:t>
            </a:r>
            <a:r>
              <a:rPr lang="it-IT" sz="1600" dirty="0" err="1" smtClean="0"/>
              <a:t>only</a:t>
            </a:r>
            <a:r>
              <a:rPr lang="it-IT" sz="1600" dirty="0" smtClean="0"/>
              <a:t> </a:t>
            </a:r>
            <a:r>
              <a:rPr lang="it-IT" sz="1600" dirty="0" err="1" smtClean="0"/>
              <a:t>possible</a:t>
            </a:r>
            <a:r>
              <a:rPr lang="it-IT" sz="1600" dirty="0" smtClean="0"/>
              <a:t> rotation </a:t>
            </a:r>
            <a:r>
              <a:rPr lang="it-IT" sz="1600" dirty="0" err="1" smtClean="0"/>
              <a:t>spans</a:t>
            </a:r>
            <a:r>
              <a:rPr lang="it-IT" sz="1600" dirty="0" smtClean="0"/>
              <a:t> 180°, </a:t>
            </a:r>
            <a:r>
              <a:rPr lang="it-IT" sz="1600" dirty="0" err="1" smtClean="0"/>
              <a:t>hence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discarded</a:t>
            </a:r>
            <a:r>
              <a:rPr lang="it-IT" sz="1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err="1" smtClean="0">
                <a:solidFill>
                  <a:srgbClr val="FF0000"/>
                </a:solidFill>
              </a:rPr>
              <a:t>Axis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joining</a:t>
            </a:r>
            <a:r>
              <a:rPr lang="it-IT" sz="2000" dirty="0" smtClean="0">
                <a:solidFill>
                  <a:srgbClr val="FF0000"/>
                </a:solidFill>
              </a:rPr>
              <a:t> the c</a:t>
            </a:r>
            <a:r>
              <a:rPr lang="en-US" sz="2000" dirty="0" err="1" smtClean="0">
                <a:solidFill>
                  <a:srgbClr val="FF0000"/>
                </a:solidFill>
              </a:rPr>
              <a:t>entres</a:t>
            </a:r>
            <a:r>
              <a:rPr lang="en-US" sz="2000" dirty="0" smtClean="0">
                <a:solidFill>
                  <a:srgbClr val="FF0000"/>
                </a:solidFill>
              </a:rPr>
              <a:t> of two opposed faces:</a:t>
            </a:r>
          </a:p>
          <a:p>
            <a:pPr lvl="1"/>
            <a:r>
              <a:rPr lang="it-IT" sz="1600" dirty="0" smtClean="0"/>
              <a:t>the </a:t>
            </a:r>
            <a:r>
              <a:rPr lang="it-IT" sz="1600" dirty="0" err="1" smtClean="0"/>
              <a:t>reflection</a:t>
            </a:r>
            <a:r>
              <a:rPr lang="it-IT" sz="1600" dirty="0" smtClean="0"/>
              <a:t> </a:t>
            </a:r>
            <a:r>
              <a:rPr lang="it-IT" sz="1600" dirty="0" err="1" smtClean="0"/>
              <a:t>plane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parallel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the </a:t>
            </a:r>
            <a:r>
              <a:rPr lang="it-IT" sz="1600" dirty="0" err="1" smtClean="0"/>
              <a:t>selected</a:t>
            </a:r>
            <a:r>
              <a:rPr lang="it-IT" sz="1600" dirty="0" smtClean="0"/>
              <a:t> </a:t>
            </a:r>
            <a:r>
              <a:rPr lang="it-IT" sz="1600" dirty="0" err="1" smtClean="0"/>
              <a:t>faces</a:t>
            </a:r>
            <a:r>
              <a:rPr lang="it-IT" sz="1600" dirty="0" smtClean="0"/>
              <a:t>;</a:t>
            </a:r>
          </a:p>
          <a:p>
            <a:pPr lvl="1"/>
            <a:r>
              <a:rPr lang="it-IT" sz="1600" dirty="0" err="1" smtClean="0"/>
              <a:t>not</a:t>
            </a:r>
            <a:r>
              <a:rPr lang="it-IT" sz="1600" dirty="0" smtClean="0"/>
              <a:t> accounting </a:t>
            </a:r>
            <a:r>
              <a:rPr lang="it-IT" sz="1600" dirty="0" err="1" smtClean="0"/>
              <a:t>for</a:t>
            </a:r>
            <a:r>
              <a:rPr lang="it-IT" sz="1600" dirty="0" smtClean="0"/>
              <a:t> the </a:t>
            </a:r>
            <a:r>
              <a:rPr lang="it-IT" sz="1600" dirty="0" err="1" smtClean="0"/>
              <a:t>one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180°, </a:t>
            </a:r>
            <a:r>
              <a:rPr lang="it-IT" sz="1600" dirty="0" err="1" smtClean="0"/>
              <a:t>we</a:t>
            </a:r>
            <a:r>
              <a:rPr lang="it-IT" sz="1600" dirty="0" smtClean="0"/>
              <a:t> </a:t>
            </a:r>
            <a:r>
              <a:rPr lang="it-IT" sz="1600" dirty="0" err="1" smtClean="0"/>
              <a:t>have</a:t>
            </a:r>
            <a:r>
              <a:rPr lang="it-IT" sz="1600" dirty="0" smtClean="0"/>
              <a:t> the </a:t>
            </a:r>
            <a:r>
              <a:rPr lang="it-IT" sz="1600" dirty="0" err="1" smtClean="0"/>
              <a:t>rotations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90° and 270°;</a:t>
            </a:r>
          </a:p>
          <a:p>
            <a:pPr lvl="1"/>
            <a:r>
              <a:rPr lang="it-IT" sz="1600" dirty="0" smtClean="0"/>
              <a:t>6 </a:t>
            </a:r>
            <a:r>
              <a:rPr lang="it-IT" sz="1600" dirty="0" err="1" smtClean="0"/>
              <a:t>symmetries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this</a:t>
            </a:r>
            <a:r>
              <a:rPr lang="it-IT" sz="1600" dirty="0" smtClean="0"/>
              <a:t> case. </a:t>
            </a:r>
          </a:p>
        </p:txBody>
      </p:sp>
      <p:pic>
        <p:nvPicPr>
          <p:cNvPr id="4" name="Immagine 3" descr="http://progettomatematica.dm.unibo.it/simmetriepoliedri/rotorif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7166"/>
            <a:ext cx="1905000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http://progettomatematica.dm.unibo.it/simmetriepoliedri/rotorif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86124"/>
            <a:ext cx="1905000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071670" y="5559998"/>
            <a:ext cx="5214974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Accounting </a:t>
            </a:r>
            <a:r>
              <a:rPr lang="it-IT" b="1" dirty="0" err="1" smtClean="0"/>
              <a:t>for</a:t>
            </a:r>
            <a:r>
              <a:rPr lang="it-IT" b="1" dirty="0" smtClean="0"/>
              <a:t> </a:t>
            </a:r>
            <a:r>
              <a:rPr lang="it-IT" b="1" dirty="0" err="1" smtClean="0"/>
              <a:t>antipodal</a:t>
            </a:r>
            <a:r>
              <a:rPr lang="it-IT" b="1" dirty="0" smtClean="0"/>
              <a:t> </a:t>
            </a:r>
            <a:r>
              <a:rPr lang="it-IT" b="1" dirty="0" err="1" smtClean="0"/>
              <a:t>application</a:t>
            </a:r>
            <a:r>
              <a:rPr lang="it-IT" b="1" dirty="0" smtClean="0"/>
              <a:t>, </a:t>
            </a:r>
            <a:br>
              <a:rPr lang="it-IT" b="1" dirty="0" smtClean="0"/>
            </a:br>
            <a:r>
              <a:rPr lang="it-IT" b="1" dirty="0" err="1" smtClean="0"/>
              <a:t>we</a:t>
            </a:r>
            <a:r>
              <a:rPr lang="it-IT" b="1" dirty="0" smtClean="0"/>
              <a:t> </a:t>
            </a:r>
            <a:r>
              <a:rPr lang="it-IT" b="1" dirty="0" err="1" smtClean="0"/>
              <a:t>have</a:t>
            </a:r>
            <a:r>
              <a:rPr lang="it-IT" b="1" dirty="0" smtClean="0"/>
              <a:t> 15 </a:t>
            </a:r>
            <a:r>
              <a:rPr lang="it-IT" b="1" dirty="0" err="1" smtClean="0"/>
              <a:t>rotational</a:t>
            </a:r>
            <a:r>
              <a:rPr lang="it-IT" b="1" dirty="0" smtClean="0"/>
              <a:t> </a:t>
            </a:r>
            <a:r>
              <a:rPr lang="it-IT" b="1" dirty="0" err="1" smtClean="0"/>
              <a:t>reflections</a:t>
            </a:r>
            <a:endParaRPr lang="it-IT" b="1" dirty="0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8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42</a:t>
            </a:fld>
            <a:endParaRPr lang="it-IT" sz="1200" dirty="0"/>
          </a:p>
        </p:txBody>
      </p:sp>
      <p:sp>
        <p:nvSpPr>
          <p:cNvPr id="9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Orders of the Octahedral Group</a:t>
            </a:r>
            <a:endParaRPr lang="it-IT" sz="36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857784"/>
          </a:xfrm>
        </p:spPr>
        <p:txBody>
          <a:bodyPr/>
          <a:lstStyle/>
          <a:p>
            <a:r>
              <a:rPr lang="it-IT" sz="2800" dirty="0" err="1" smtClean="0"/>
              <a:t>Resuming</a:t>
            </a:r>
            <a:r>
              <a:rPr lang="it-IT" sz="2800" dirty="0" smtClean="0"/>
              <a:t>:</a:t>
            </a:r>
          </a:p>
          <a:p>
            <a:pPr lvl="1"/>
            <a:r>
              <a:rPr lang="it-IT" sz="2400" dirty="0" smtClean="0"/>
              <a:t>24 </a:t>
            </a:r>
            <a:r>
              <a:rPr lang="it-IT" sz="2400" dirty="0" err="1" smtClean="0"/>
              <a:t>rotations</a:t>
            </a:r>
            <a:endParaRPr lang="it-IT" sz="2400" dirty="0" smtClean="0"/>
          </a:p>
          <a:p>
            <a:pPr lvl="1"/>
            <a:r>
              <a:rPr lang="it-IT" sz="2400" dirty="0" smtClean="0"/>
              <a:t>9 </a:t>
            </a:r>
            <a:r>
              <a:rPr lang="it-IT" sz="2400" dirty="0" err="1" smtClean="0"/>
              <a:t>reflections</a:t>
            </a:r>
            <a:r>
              <a:rPr lang="it-IT" sz="2400" dirty="0" smtClean="0"/>
              <a:t> </a:t>
            </a:r>
          </a:p>
          <a:p>
            <a:pPr lvl="1"/>
            <a:r>
              <a:rPr lang="it-IT" sz="2400" dirty="0" smtClean="0"/>
              <a:t>15 </a:t>
            </a:r>
            <a:r>
              <a:rPr lang="it-IT" sz="2400" dirty="0" err="1" smtClean="0"/>
              <a:t>rotational</a:t>
            </a:r>
            <a:r>
              <a:rPr lang="it-IT" sz="2400" dirty="0" smtClean="0"/>
              <a:t> </a:t>
            </a:r>
            <a:r>
              <a:rPr lang="it-IT" sz="2400" dirty="0" err="1" smtClean="0"/>
              <a:t>reflections</a:t>
            </a:r>
            <a:endParaRPr lang="it-IT" sz="2400" dirty="0" smtClean="0"/>
          </a:p>
          <a:p>
            <a:r>
              <a:rPr lang="it-IT" sz="2800" dirty="0" err="1" smtClean="0">
                <a:solidFill>
                  <a:srgbClr val="FF0000"/>
                </a:solidFill>
              </a:rPr>
              <a:t>That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makes</a:t>
            </a:r>
            <a:r>
              <a:rPr lang="it-IT" sz="2800" dirty="0" smtClean="0">
                <a:solidFill>
                  <a:srgbClr val="FF0000"/>
                </a:solidFill>
              </a:rPr>
              <a:t> 48 </a:t>
            </a:r>
            <a:r>
              <a:rPr lang="it-IT" sz="2800" dirty="0" err="1" smtClean="0">
                <a:solidFill>
                  <a:srgbClr val="FF0000"/>
                </a:solidFill>
              </a:rPr>
              <a:t>possible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symmetries</a:t>
            </a:r>
            <a:r>
              <a:rPr lang="it-IT" sz="2800" dirty="0" smtClean="0">
                <a:solidFill>
                  <a:srgbClr val="FF0000"/>
                </a:solidFill>
              </a:rPr>
              <a:t>, </a:t>
            </a:r>
            <a:r>
              <a:rPr lang="it-IT" sz="2800" dirty="0" err="1" smtClean="0">
                <a:solidFill>
                  <a:srgbClr val="FF0000"/>
                </a:solidFill>
              </a:rPr>
              <a:t>that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is</a:t>
            </a:r>
            <a:r>
              <a:rPr lang="it-IT" sz="2800" dirty="0" smtClean="0">
                <a:solidFill>
                  <a:srgbClr val="FF0000"/>
                </a:solidFill>
              </a:rPr>
              <a:t> the </a:t>
            </a:r>
            <a:r>
              <a:rPr lang="it-IT" sz="2800" dirty="0" err="1" smtClean="0">
                <a:solidFill>
                  <a:srgbClr val="FF0000"/>
                </a:solidFill>
              </a:rPr>
              <a:t>order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of</a:t>
            </a:r>
            <a:r>
              <a:rPr lang="it-IT" sz="2800" dirty="0" smtClean="0">
                <a:solidFill>
                  <a:srgbClr val="FF0000"/>
                </a:solidFill>
              </a:rPr>
              <a:t> the full </a:t>
            </a:r>
            <a:r>
              <a:rPr lang="it-IT" sz="2800" dirty="0" err="1" smtClean="0">
                <a:solidFill>
                  <a:srgbClr val="FF0000"/>
                </a:solidFill>
              </a:rPr>
              <a:t>octahedral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group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b="1" i="1" dirty="0" smtClean="0">
                <a:solidFill>
                  <a:srgbClr val="FF0000"/>
                </a:solidFill>
              </a:rPr>
              <a:t>O</a:t>
            </a:r>
            <a:r>
              <a:rPr lang="it-IT" sz="2800" b="1" i="1" baseline="-25000" dirty="0" smtClean="0">
                <a:solidFill>
                  <a:srgbClr val="FF0000"/>
                </a:solidFill>
              </a:rPr>
              <a:t>h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sz="2800" dirty="0" err="1" smtClean="0"/>
              <a:t>Not</a:t>
            </a:r>
            <a:r>
              <a:rPr lang="it-IT" sz="2800" dirty="0" smtClean="0"/>
              <a:t> accounting </a:t>
            </a:r>
            <a:r>
              <a:rPr lang="it-IT" sz="2800" dirty="0" err="1" smtClean="0"/>
              <a:t>for</a:t>
            </a:r>
            <a:r>
              <a:rPr lang="it-IT" sz="2800" dirty="0" smtClean="0"/>
              <a:t> </a:t>
            </a:r>
            <a:r>
              <a:rPr lang="it-IT" sz="2800" dirty="0" err="1" smtClean="0"/>
              <a:t>reflections</a:t>
            </a:r>
            <a:r>
              <a:rPr lang="it-IT" sz="2800" dirty="0" smtClean="0"/>
              <a:t>, 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have</a:t>
            </a:r>
            <a:r>
              <a:rPr lang="it-IT" sz="2800" dirty="0" smtClean="0"/>
              <a:t> the </a:t>
            </a:r>
            <a:r>
              <a:rPr lang="it-IT" sz="2800" dirty="0" err="1" smtClean="0"/>
              <a:t>order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the </a:t>
            </a:r>
            <a:r>
              <a:rPr lang="it-IT" sz="2800" dirty="0" err="1" smtClean="0"/>
              <a:t>proper</a:t>
            </a:r>
            <a:r>
              <a:rPr lang="it-IT" sz="2800" dirty="0" smtClean="0"/>
              <a:t> </a:t>
            </a:r>
            <a:r>
              <a:rPr lang="it-IT" sz="2800" dirty="0" err="1" smtClean="0"/>
              <a:t>octahedral</a:t>
            </a:r>
            <a:r>
              <a:rPr lang="it-IT" sz="2800" dirty="0" smtClean="0"/>
              <a:t> </a:t>
            </a:r>
            <a:r>
              <a:rPr lang="it-IT" sz="2800" dirty="0" err="1" smtClean="0"/>
              <a:t>group</a:t>
            </a:r>
            <a:r>
              <a:rPr lang="it-IT" sz="2800" dirty="0" smtClean="0"/>
              <a:t> </a:t>
            </a:r>
            <a:r>
              <a:rPr lang="it-IT" sz="2800" b="1" i="1" dirty="0" smtClean="0"/>
              <a:t>O</a:t>
            </a:r>
            <a:r>
              <a:rPr lang="it-IT" sz="2800" dirty="0" smtClean="0"/>
              <a:t>,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24.</a:t>
            </a:r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6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43</a:t>
            </a:fld>
            <a:endParaRPr lang="it-IT" sz="1200" dirty="0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Icosahedral</a:t>
            </a:r>
            <a:r>
              <a:rPr lang="it-IT" b="1" dirty="0" smtClean="0">
                <a:solidFill>
                  <a:srgbClr val="FF0000"/>
                </a:solidFill>
              </a:rPr>
              <a:t> Group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14554"/>
            <a:ext cx="4543428" cy="391160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sz="2400" b="1" dirty="0" err="1" smtClean="0">
                <a:solidFill>
                  <a:srgbClr val="FF0000"/>
                </a:solidFill>
              </a:rPr>
              <a:t>Axis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joining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two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opposed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vertices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respect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these</a:t>
            </a:r>
            <a:r>
              <a:rPr lang="it-IT" sz="2000" dirty="0" smtClean="0"/>
              <a:t> </a:t>
            </a:r>
            <a:r>
              <a:rPr lang="it-IT" sz="2000" dirty="0" err="1" smtClean="0"/>
              <a:t>lines</a:t>
            </a:r>
            <a:r>
              <a:rPr lang="it-IT" sz="2000" dirty="0" smtClean="0"/>
              <a:t>, the </a:t>
            </a:r>
            <a:r>
              <a:rPr lang="it-IT" sz="2000" dirty="0" err="1" smtClean="0"/>
              <a:t>rotations</a:t>
            </a:r>
            <a:r>
              <a:rPr lang="it-IT" sz="2000" dirty="0" smtClean="0"/>
              <a:t> </a:t>
            </a:r>
            <a:r>
              <a:rPr lang="it-IT" sz="2000" dirty="0" err="1" smtClean="0"/>
              <a:t>taking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icosahedron</a:t>
            </a:r>
            <a:r>
              <a:rPr lang="it-IT" sz="2000" dirty="0" smtClean="0"/>
              <a:t> </a:t>
            </a:r>
            <a:r>
              <a:rPr lang="it-IT" sz="2000" dirty="0" err="1" smtClean="0"/>
              <a:t>into</a:t>
            </a:r>
            <a:r>
              <a:rPr lang="it-IT" sz="2000" dirty="0" smtClean="0"/>
              <a:t> </a:t>
            </a:r>
            <a:r>
              <a:rPr lang="it-IT" sz="2000" dirty="0" err="1" smtClean="0"/>
              <a:t>itself</a:t>
            </a:r>
            <a:r>
              <a:rPr lang="it-IT" sz="2000" dirty="0" smtClean="0"/>
              <a:t> are the </a:t>
            </a:r>
            <a:r>
              <a:rPr lang="it-IT" sz="2000" dirty="0" err="1" smtClean="0"/>
              <a:t>multiples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360°/5, </a:t>
            </a:r>
            <a:r>
              <a:rPr lang="it-IT" sz="2000" dirty="0" err="1" smtClean="0"/>
              <a:t>namely</a:t>
            </a:r>
            <a:r>
              <a:rPr lang="it-IT" sz="2000" dirty="0" smtClean="0"/>
              <a:t>, 72°, 144°, 216° and 288°. </a:t>
            </a:r>
          </a:p>
          <a:p>
            <a:pPr lvl="1"/>
            <a:r>
              <a:rPr lang="it-IT" sz="2000" dirty="0" err="1" smtClean="0"/>
              <a:t>These</a:t>
            </a:r>
            <a:r>
              <a:rPr lang="it-IT" sz="2000" dirty="0" smtClean="0"/>
              <a:t> </a:t>
            </a:r>
            <a:r>
              <a:rPr lang="it-IT" sz="2000" dirty="0" err="1" smtClean="0"/>
              <a:t>axis</a:t>
            </a:r>
            <a:r>
              <a:rPr lang="it-IT" sz="2000" dirty="0" smtClean="0"/>
              <a:t> are </a:t>
            </a:r>
            <a:r>
              <a:rPr lang="it-IT" sz="2000" dirty="0" err="1" smtClean="0"/>
              <a:t>six</a:t>
            </a:r>
            <a:r>
              <a:rPr lang="it-IT" sz="2000" dirty="0" smtClean="0"/>
              <a:t>, </a:t>
            </a:r>
            <a:r>
              <a:rPr lang="it-IT" sz="2000" dirty="0" err="1" smtClean="0"/>
              <a:t>hence</a:t>
            </a:r>
            <a:r>
              <a:rPr lang="it-IT" sz="2000" dirty="0" smtClean="0"/>
              <a:t>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24 </a:t>
            </a:r>
            <a:r>
              <a:rPr lang="it-IT" sz="2000" dirty="0" err="1" smtClean="0"/>
              <a:t>rotations</a:t>
            </a:r>
            <a:r>
              <a:rPr lang="it-IT" sz="2000" dirty="0" smtClean="0"/>
              <a:t>. </a:t>
            </a:r>
          </a:p>
          <a:p>
            <a:endParaRPr lang="it-IT" sz="2400" dirty="0"/>
          </a:p>
        </p:txBody>
      </p:sp>
      <p:pic>
        <p:nvPicPr>
          <p:cNvPr id="4" name="Immagine 3" descr="http://progettomatematica.dm.unibo.it/simmetriepoliedri/roticosaedr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662480"/>
            <a:ext cx="2214578" cy="262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857224" y="150017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Let</a:t>
            </a:r>
            <a:r>
              <a:rPr lang="it-IT" sz="2400" dirty="0" smtClean="0"/>
              <a:t>’s </a:t>
            </a:r>
            <a:r>
              <a:rPr lang="it-IT" sz="2400" dirty="0" err="1" smtClean="0"/>
              <a:t>consider</a:t>
            </a:r>
            <a:r>
              <a:rPr lang="it-IT" sz="2400" dirty="0" smtClean="0"/>
              <a:t> </a:t>
            </a:r>
            <a:r>
              <a:rPr lang="it-IT" sz="2400" dirty="0" err="1" smtClean="0"/>
              <a:t>all</a:t>
            </a:r>
            <a:r>
              <a:rPr lang="it-IT" sz="2400" dirty="0" smtClean="0"/>
              <a:t> the </a:t>
            </a:r>
            <a:r>
              <a:rPr lang="it-IT" sz="2400" dirty="0" err="1" smtClean="0"/>
              <a:t>possible</a:t>
            </a:r>
            <a:r>
              <a:rPr lang="it-IT" sz="2400" dirty="0" smtClean="0"/>
              <a:t> </a:t>
            </a:r>
            <a:r>
              <a:rPr lang="it-IT" sz="2400" dirty="0" err="1" smtClean="0"/>
              <a:t>rotations</a:t>
            </a:r>
            <a:r>
              <a:rPr lang="it-IT" sz="2400" dirty="0" smtClean="0"/>
              <a:t>: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8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44</a:t>
            </a:fld>
            <a:endParaRPr lang="it-IT" sz="1200" dirty="0"/>
          </a:p>
        </p:txBody>
      </p:sp>
      <p:sp>
        <p:nvSpPr>
          <p:cNvPr id="9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14876" y="2760689"/>
            <a:ext cx="3643338" cy="2740013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it-IT" sz="1800" b="1" dirty="0" err="1" smtClean="0">
                <a:solidFill>
                  <a:srgbClr val="FF0000"/>
                </a:solidFill>
              </a:rPr>
              <a:t>Axis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joining</a:t>
            </a:r>
            <a:r>
              <a:rPr lang="it-IT" sz="1800" b="1" dirty="0" smtClean="0">
                <a:solidFill>
                  <a:srgbClr val="FF0000"/>
                </a:solidFill>
              </a:rPr>
              <a:t> the </a:t>
            </a:r>
            <a:r>
              <a:rPr lang="it-IT" sz="1800" b="1" dirty="0" err="1" smtClean="0">
                <a:solidFill>
                  <a:srgbClr val="FF0000"/>
                </a:solidFill>
              </a:rPr>
              <a:t>centres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of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two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opposed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faces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r>
              <a:rPr lang="it-IT" sz="1800" dirty="0" err="1" smtClean="0"/>
              <a:t>These</a:t>
            </a:r>
            <a:r>
              <a:rPr lang="it-IT" sz="1800" dirty="0" smtClean="0"/>
              <a:t> </a:t>
            </a:r>
            <a:r>
              <a:rPr lang="it-IT" sz="1800" dirty="0" err="1" smtClean="0"/>
              <a:t>lines</a:t>
            </a:r>
            <a:r>
              <a:rPr lang="it-IT" sz="1800" dirty="0" smtClean="0"/>
              <a:t> are 10</a:t>
            </a:r>
          </a:p>
          <a:p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any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them</a:t>
            </a:r>
            <a:r>
              <a:rPr lang="it-IT" sz="1800" dirty="0" smtClean="0"/>
              <a:t>, </a:t>
            </a:r>
            <a:r>
              <a:rPr lang="it-IT" sz="1800" dirty="0" err="1" smtClean="0"/>
              <a:t>only</a:t>
            </a:r>
            <a:r>
              <a:rPr lang="it-IT" sz="1800" dirty="0" smtClean="0"/>
              <a:t> the </a:t>
            </a:r>
            <a:r>
              <a:rPr lang="it-IT" sz="1800" dirty="0" err="1" smtClean="0"/>
              <a:t>rotations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120° and 240° take the </a:t>
            </a:r>
            <a:r>
              <a:rPr lang="it-IT" sz="1800" dirty="0" err="1" smtClean="0"/>
              <a:t>solid</a:t>
            </a:r>
            <a:r>
              <a:rPr lang="it-IT" sz="1800" dirty="0" smtClean="0"/>
              <a:t> </a:t>
            </a:r>
            <a:r>
              <a:rPr lang="it-IT" sz="1800" dirty="0" err="1" smtClean="0"/>
              <a:t>into</a:t>
            </a:r>
            <a:r>
              <a:rPr lang="it-IT" sz="1800" dirty="0" smtClean="0"/>
              <a:t> </a:t>
            </a:r>
            <a:r>
              <a:rPr lang="it-IT" sz="1800" dirty="0" err="1" smtClean="0"/>
              <a:t>itself</a:t>
            </a:r>
            <a:r>
              <a:rPr lang="it-IT" sz="1800" dirty="0" smtClean="0"/>
              <a:t>. </a:t>
            </a:r>
          </a:p>
          <a:p>
            <a:r>
              <a:rPr lang="it-IT" sz="1800" dirty="0" err="1" smtClean="0"/>
              <a:t>This</a:t>
            </a:r>
            <a:r>
              <a:rPr lang="it-IT" sz="1800" dirty="0" smtClean="0"/>
              <a:t> </a:t>
            </a:r>
            <a:r>
              <a:rPr lang="it-IT" sz="1800" dirty="0" err="1" smtClean="0"/>
              <a:t>leads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20 </a:t>
            </a:r>
            <a:r>
              <a:rPr lang="it-IT" sz="1800" dirty="0" err="1" smtClean="0"/>
              <a:t>rotations</a:t>
            </a:r>
            <a:r>
              <a:rPr lang="it-IT" sz="1800" dirty="0" smtClean="0"/>
              <a:t>.</a:t>
            </a:r>
          </a:p>
          <a:p>
            <a:endParaRPr lang="it-IT" sz="18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28596" y="2714620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b="1" dirty="0" err="1" smtClean="0">
                <a:solidFill>
                  <a:srgbClr val="FF0000"/>
                </a:solidFill>
              </a:rPr>
              <a:t>Axis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joining</a:t>
            </a:r>
            <a:r>
              <a:rPr lang="it-IT" b="1" dirty="0" smtClean="0">
                <a:solidFill>
                  <a:srgbClr val="FF0000"/>
                </a:solidFill>
              </a:rPr>
              <a:t> the middle </a:t>
            </a:r>
            <a:r>
              <a:rPr lang="it-IT" b="1" dirty="0" err="1" smtClean="0">
                <a:solidFill>
                  <a:srgbClr val="FF0000"/>
                </a:solidFill>
              </a:rPr>
              <a:t>points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two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opposed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edges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15 </a:t>
            </a:r>
            <a:r>
              <a:rPr lang="it-IT" dirty="0" err="1" smtClean="0"/>
              <a:t>lines</a:t>
            </a:r>
            <a:r>
              <a:rPr lang="it-IT" dirty="0" smtClean="0"/>
              <a:t>,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rotation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the </a:t>
            </a:r>
            <a:r>
              <a:rPr lang="it-IT" dirty="0" err="1" smtClean="0"/>
              <a:t>identity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 the </a:t>
            </a:r>
            <a:r>
              <a:rPr lang="it-IT" dirty="0" err="1" smtClean="0"/>
              <a:t>solid</a:t>
            </a:r>
            <a:r>
              <a:rPr lang="it-IT" dirty="0" smtClean="0"/>
              <a:t> </a:t>
            </a:r>
            <a:r>
              <a:rPr lang="it-IT" dirty="0" err="1" smtClean="0"/>
              <a:t>onto</a:t>
            </a:r>
            <a:r>
              <a:rPr lang="it-IT" dirty="0" smtClean="0"/>
              <a:t> </a:t>
            </a:r>
            <a:r>
              <a:rPr lang="it-IT" dirty="0" err="1" smtClean="0"/>
              <a:t>itself</a:t>
            </a:r>
            <a:r>
              <a:rPr lang="it-IT" dirty="0" smtClean="0"/>
              <a:t>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rotation </a:t>
            </a:r>
            <a:r>
              <a:rPr lang="it-IT" dirty="0" err="1" smtClean="0"/>
              <a:t>of</a:t>
            </a:r>
            <a:r>
              <a:rPr lang="it-IT" dirty="0" smtClean="0"/>
              <a:t> 180°.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it-IT" dirty="0" err="1" smtClean="0"/>
              <a:t>Therefore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15 </a:t>
            </a:r>
            <a:r>
              <a:rPr lang="it-IT" dirty="0" err="1" smtClean="0"/>
              <a:t>rotations</a:t>
            </a:r>
            <a:r>
              <a:rPr lang="it-IT" dirty="0" smtClean="0"/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1472" y="5600658"/>
            <a:ext cx="571504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it-IT" sz="2000" dirty="0" smtClean="0"/>
              <a:t>So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60 </a:t>
            </a:r>
            <a:r>
              <a:rPr lang="it-IT" sz="2000" dirty="0" err="1" smtClean="0"/>
              <a:t>rotations</a:t>
            </a:r>
            <a:r>
              <a:rPr lang="it-IT" sz="2000" dirty="0" smtClean="0"/>
              <a:t>, </a:t>
            </a:r>
            <a:r>
              <a:rPr lang="it-IT" sz="2000" dirty="0" err="1" smtClean="0"/>
              <a:t>including</a:t>
            </a:r>
            <a:r>
              <a:rPr lang="it-IT" sz="2000" dirty="0" smtClean="0"/>
              <a:t> </a:t>
            </a:r>
            <a:r>
              <a:rPr lang="it-IT" sz="2000" dirty="0" err="1" smtClean="0"/>
              <a:t>identity</a:t>
            </a:r>
            <a:endParaRPr lang="it-IT" sz="2000" dirty="0" smtClean="0"/>
          </a:p>
        </p:txBody>
      </p:sp>
      <p:pic>
        <p:nvPicPr>
          <p:cNvPr id="10" name="Immagine 9" descr="http://progettomatematica.dm.unibo.it/simmetriepoliedri/roticosaedro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080" y="774374"/>
            <a:ext cx="2377474" cy="17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http://progettomatematica.dm.unibo.it/simmetriepoliedri/roticosaedro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888" y="539108"/>
            <a:ext cx="1850940" cy="217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45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8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Orders of the </a:t>
            </a:r>
            <a:r>
              <a:rPr lang="en-US" sz="3600" i="1" dirty="0" err="1" smtClean="0">
                <a:solidFill>
                  <a:srgbClr val="FF0000"/>
                </a:solidFill>
              </a:rPr>
              <a:t>Icosahedral</a:t>
            </a:r>
            <a:r>
              <a:rPr lang="en-US" sz="3600" i="1" dirty="0" smtClean="0">
                <a:solidFill>
                  <a:srgbClr val="FF0000"/>
                </a:solidFill>
              </a:rPr>
              <a:t> Group</a:t>
            </a:r>
            <a:endParaRPr lang="it-IT" sz="36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857784"/>
          </a:xfrm>
        </p:spPr>
        <p:txBody>
          <a:bodyPr/>
          <a:lstStyle/>
          <a:p>
            <a:pPr marL="358775" indent="-358775">
              <a:buFont typeface="Arial" pitchFamily="34" charset="0"/>
              <a:buChar char="•"/>
            </a:pPr>
            <a:r>
              <a:rPr lang="it-IT" sz="2800" dirty="0" err="1" smtClean="0"/>
              <a:t>One</a:t>
            </a:r>
            <a:r>
              <a:rPr lang="it-IT" sz="2800" dirty="0" smtClean="0"/>
              <a:t> can </a:t>
            </a:r>
            <a:r>
              <a:rPr lang="it-IT" sz="2800" dirty="0" err="1" smtClean="0"/>
              <a:t>demonstrate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reflections</a:t>
            </a:r>
            <a:r>
              <a:rPr lang="it-IT" sz="2800" dirty="0" smtClean="0"/>
              <a:t> and </a:t>
            </a:r>
            <a:r>
              <a:rPr lang="it-IT" sz="2800" dirty="0" err="1" smtClean="0"/>
              <a:t>rotational</a:t>
            </a:r>
            <a:r>
              <a:rPr lang="it-IT" sz="2800" dirty="0" smtClean="0"/>
              <a:t> </a:t>
            </a:r>
            <a:r>
              <a:rPr lang="it-IT" sz="2800" dirty="0" err="1" smtClean="0"/>
              <a:t>reflections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map</a:t>
            </a:r>
            <a:r>
              <a:rPr lang="it-IT" sz="2800" dirty="0" smtClean="0"/>
              <a:t> the </a:t>
            </a:r>
            <a:r>
              <a:rPr lang="it-IT" sz="2800" dirty="0" err="1" smtClean="0"/>
              <a:t>icosahedron</a:t>
            </a:r>
            <a:r>
              <a:rPr lang="it-IT" sz="2800" dirty="0" smtClean="0"/>
              <a:t> </a:t>
            </a:r>
            <a:r>
              <a:rPr lang="it-IT" sz="2800" dirty="0" err="1" smtClean="0"/>
              <a:t>onto</a:t>
            </a:r>
            <a:r>
              <a:rPr lang="it-IT" sz="2800" dirty="0" smtClean="0"/>
              <a:t> </a:t>
            </a:r>
            <a:r>
              <a:rPr lang="it-IT" sz="2800" dirty="0" err="1" smtClean="0"/>
              <a:t>itself</a:t>
            </a:r>
            <a:r>
              <a:rPr lang="it-IT" sz="2800" dirty="0" smtClean="0"/>
              <a:t> are 60.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FF0000"/>
                </a:solidFill>
              </a:rPr>
              <a:t>The </a:t>
            </a:r>
            <a:r>
              <a:rPr lang="it-IT" sz="2800" dirty="0" err="1" smtClean="0">
                <a:solidFill>
                  <a:srgbClr val="FF0000"/>
                </a:solidFill>
              </a:rPr>
              <a:t>order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of</a:t>
            </a:r>
            <a:r>
              <a:rPr lang="it-IT" sz="2800" dirty="0" smtClean="0">
                <a:solidFill>
                  <a:srgbClr val="FF0000"/>
                </a:solidFill>
              </a:rPr>
              <a:t> the full </a:t>
            </a:r>
            <a:r>
              <a:rPr lang="it-IT" sz="2800" dirty="0" err="1" smtClean="0">
                <a:solidFill>
                  <a:srgbClr val="FF0000"/>
                </a:solidFill>
              </a:rPr>
              <a:t>icosahedral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group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b="1" i="1" dirty="0" smtClean="0">
                <a:solidFill>
                  <a:srgbClr val="FF0000"/>
                </a:solidFill>
              </a:rPr>
              <a:t>I</a:t>
            </a:r>
            <a:r>
              <a:rPr lang="it-IT" sz="2800" b="1" i="1" baseline="-25000" dirty="0" smtClean="0">
                <a:solidFill>
                  <a:srgbClr val="FF0000"/>
                </a:solidFill>
              </a:rPr>
              <a:t>h</a:t>
            </a:r>
            <a:r>
              <a:rPr lang="it-IT" sz="2800" dirty="0" smtClean="0">
                <a:solidFill>
                  <a:srgbClr val="FF0000"/>
                </a:solidFill>
              </a:rPr>
              <a:t> (</a:t>
            </a:r>
            <a:r>
              <a:rPr lang="it-IT" sz="2800" dirty="0" err="1" smtClean="0">
                <a:solidFill>
                  <a:srgbClr val="FF0000"/>
                </a:solidFill>
              </a:rPr>
              <a:t>as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well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as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dodecahedral</a:t>
            </a:r>
            <a:r>
              <a:rPr lang="it-IT" sz="2800" dirty="0" smtClean="0">
                <a:solidFill>
                  <a:srgbClr val="FF0000"/>
                </a:solidFill>
              </a:rPr>
              <a:t>) </a:t>
            </a:r>
            <a:r>
              <a:rPr lang="it-IT" sz="2800" dirty="0" err="1" smtClean="0">
                <a:solidFill>
                  <a:srgbClr val="FF0000"/>
                </a:solidFill>
              </a:rPr>
              <a:t>is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therefore</a:t>
            </a:r>
            <a:r>
              <a:rPr lang="it-IT" sz="2800" dirty="0" smtClean="0">
                <a:solidFill>
                  <a:srgbClr val="FF0000"/>
                </a:solidFill>
              </a:rPr>
              <a:t> 120.</a:t>
            </a:r>
          </a:p>
          <a:p>
            <a:r>
              <a:rPr lang="it-IT" sz="2800" dirty="0" err="1" smtClean="0"/>
              <a:t>Not</a:t>
            </a:r>
            <a:r>
              <a:rPr lang="it-IT" sz="2800" dirty="0" smtClean="0"/>
              <a:t> accounting </a:t>
            </a:r>
            <a:r>
              <a:rPr lang="it-IT" sz="2800" dirty="0" err="1" smtClean="0"/>
              <a:t>for</a:t>
            </a:r>
            <a:r>
              <a:rPr lang="it-IT" sz="2800" dirty="0" smtClean="0"/>
              <a:t> </a:t>
            </a:r>
            <a:r>
              <a:rPr lang="it-IT" sz="2800" dirty="0" err="1" smtClean="0"/>
              <a:t>reflections</a:t>
            </a:r>
            <a:r>
              <a:rPr lang="it-IT" sz="2800" dirty="0" smtClean="0"/>
              <a:t>, 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have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the </a:t>
            </a:r>
            <a:r>
              <a:rPr lang="it-IT" sz="2800" dirty="0" err="1" smtClean="0"/>
              <a:t>order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the </a:t>
            </a:r>
            <a:r>
              <a:rPr lang="it-IT" sz="2800" dirty="0" err="1" smtClean="0"/>
              <a:t>proper</a:t>
            </a:r>
            <a:r>
              <a:rPr lang="it-IT" sz="2800" dirty="0" smtClean="0"/>
              <a:t> </a:t>
            </a:r>
            <a:r>
              <a:rPr lang="it-IT" sz="2800" dirty="0" err="1" smtClean="0"/>
              <a:t>icosahedral</a:t>
            </a:r>
            <a:r>
              <a:rPr lang="it-IT" sz="2800" dirty="0" smtClean="0"/>
              <a:t> </a:t>
            </a:r>
            <a:r>
              <a:rPr lang="it-IT" sz="2800" dirty="0" err="1" smtClean="0"/>
              <a:t>group</a:t>
            </a:r>
            <a:r>
              <a:rPr lang="it-IT" sz="2800" dirty="0" smtClean="0"/>
              <a:t> </a:t>
            </a:r>
            <a:r>
              <a:rPr lang="it-IT" sz="2800" b="1" i="1" dirty="0" smtClean="0"/>
              <a:t>I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60.</a:t>
            </a:r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6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46</a:t>
            </a:fld>
            <a:endParaRPr lang="it-IT" sz="1200" dirty="0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Tetrahedral</a:t>
            </a:r>
            <a:r>
              <a:rPr lang="it-IT" b="1" dirty="0" smtClean="0">
                <a:solidFill>
                  <a:srgbClr val="FF0000"/>
                </a:solidFill>
              </a:rPr>
              <a:t> Group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8258204" cy="1400171"/>
          </a:xfrm>
        </p:spPr>
        <p:txBody>
          <a:bodyPr/>
          <a:lstStyle/>
          <a:p>
            <a:r>
              <a:rPr lang="it-IT" sz="2000" dirty="0" err="1" smtClean="0"/>
              <a:t>Now</a:t>
            </a:r>
            <a:r>
              <a:rPr lang="it-IT" sz="2000" dirty="0" smtClean="0"/>
              <a:t> the situation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,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there</a:t>
            </a:r>
            <a:r>
              <a:rPr lang="it-IT" sz="2000" dirty="0" smtClean="0"/>
              <a:t> are </a:t>
            </a:r>
            <a:r>
              <a:rPr lang="it-IT" sz="2000" dirty="0" err="1" smtClean="0"/>
              <a:t>neither</a:t>
            </a:r>
            <a:r>
              <a:rPr lang="it-IT" sz="2000" dirty="0" smtClean="0"/>
              <a:t> </a:t>
            </a:r>
            <a:r>
              <a:rPr lang="it-IT" sz="2000" dirty="0" err="1" smtClean="0"/>
              <a:t>vertices</a:t>
            </a:r>
            <a:r>
              <a:rPr lang="it-IT" sz="2000" dirty="0" smtClean="0"/>
              <a:t> </a:t>
            </a:r>
            <a:r>
              <a:rPr lang="it-IT" sz="2000" dirty="0" err="1" smtClean="0"/>
              <a:t>nor</a:t>
            </a:r>
            <a:r>
              <a:rPr lang="it-IT" sz="2000" dirty="0" smtClean="0"/>
              <a:t> </a:t>
            </a:r>
            <a:r>
              <a:rPr lang="it-IT" sz="2000" dirty="0" err="1" smtClean="0"/>
              <a:t>opposed</a:t>
            </a:r>
            <a:r>
              <a:rPr lang="it-IT" sz="2000" dirty="0" smtClean="0"/>
              <a:t> </a:t>
            </a:r>
            <a:r>
              <a:rPr lang="it-IT" sz="2000" dirty="0" err="1" smtClean="0"/>
              <a:t>faces</a:t>
            </a:r>
            <a:r>
              <a:rPr lang="it-IT" sz="2000" dirty="0" smtClean="0"/>
              <a:t>; </a:t>
            </a:r>
            <a:r>
              <a:rPr lang="it-IT" sz="2000" dirty="0" err="1" smtClean="0"/>
              <a:t>therefore</a:t>
            </a:r>
            <a:r>
              <a:rPr lang="it-IT" sz="2000" dirty="0" smtClean="0"/>
              <a:t>, </a:t>
            </a:r>
            <a:r>
              <a:rPr lang="it-IT" sz="2000" b="1" i="1" dirty="0" smtClean="0"/>
              <a:t>T</a:t>
            </a:r>
            <a:r>
              <a:rPr lang="it-IT" sz="2000" dirty="0" smtClean="0"/>
              <a:t> </a:t>
            </a:r>
            <a:r>
              <a:rPr lang="it-IT" sz="2000" dirty="0" err="1" smtClean="0"/>
              <a:t>does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contain</a:t>
            </a:r>
            <a:r>
              <a:rPr lang="it-IT" sz="2000" dirty="0" smtClean="0"/>
              <a:t> the </a:t>
            </a:r>
            <a:r>
              <a:rPr lang="it-IT" sz="2000" dirty="0" err="1" smtClean="0"/>
              <a:t>antipodal</a:t>
            </a:r>
            <a:r>
              <a:rPr lang="it-IT" sz="2000" dirty="0" smtClean="0"/>
              <a:t> </a:t>
            </a:r>
            <a:r>
              <a:rPr lang="it-IT" sz="2000" dirty="0" err="1" smtClean="0"/>
              <a:t>application</a:t>
            </a:r>
            <a:r>
              <a:rPr lang="it-IT" sz="2000" dirty="0" smtClean="0"/>
              <a:t>.</a:t>
            </a:r>
          </a:p>
          <a:p>
            <a:r>
              <a:rPr lang="it-IT" sz="2000" dirty="0" err="1" smtClean="0"/>
              <a:t>Let</a:t>
            </a:r>
            <a:r>
              <a:rPr lang="it-IT" sz="2000" dirty="0" smtClean="0"/>
              <a:t>’s </a:t>
            </a:r>
            <a:r>
              <a:rPr lang="it-IT" sz="2000" dirty="0" err="1" smtClean="0"/>
              <a:t>consider</a:t>
            </a:r>
            <a:r>
              <a:rPr lang="it-IT" sz="2000" dirty="0" smtClean="0"/>
              <a:t> the </a:t>
            </a:r>
            <a:r>
              <a:rPr lang="it-IT" sz="2000" dirty="0" err="1" smtClean="0"/>
              <a:t>rotations</a:t>
            </a:r>
            <a:r>
              <a:rPr lang="it-IT" sz="2000" dirty="0" smtClean="0"/>
              <a:t>: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7158" y="3071810"/>
            <a:ext cx="55721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err="1" smtClean="0">
                <a:solidFill>
                  <a:srgbClr val="FF0000"/>
                </a:solidFill>
              </a:rPr>
              <a:t>Axis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joining</a:t>
            </a:r>
            <a:r>
              <a:rPr lang="it-IT" sz="2000" dirty="0" smtClean="0">
                <a:solidFill>
                  <a:srgbClr val="FF0000"/>
                </a:solidFill>
              </a:rPr>
              <a:t> the m</a:t>
            </a:r>
            <a:r>
              <a:rPr lang="en-US" sz="2000" dirty="0" err="1" smtClean="0">
                <a:solidFill>
                  <a:srgbClr val="FF0000"/>
                </a:solidFill>
              </a:rPr>
              <a:t>iddle</a:t>
            </a:r>
            <a:r>
              <a:rPr lang="en-US" sz="2000" dirty="0" smtClean="0">
                <a:solidFill>
                  <a:srgbClr val="FF0000"/>
                </a:solidFill>
              </a:rPr>
              <a:t> points of two opposed edges: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717550" lvl="1" indent="-260350">
              <a:buFont typeface="Arial" pitchFamily="34" charset="0"/>
              <a:buChar char="•"/>
            </a:pPr>
            <a:r>
              <a:rPr lang="it-IT" sz="1600" dirty="0" smtClean="0"/>
              <a:t>The </a:t>
            </a:r>
            <a:r>
              <a:rPr lang="it-IT" sz="1600" dirty="0" err="1" smtClean="0"/>
              <a:t>solid</a:t>
            </a:r>
            <a:r>
              <a:rPr lang="it-IT" sz="1600" dirty="0" smtClean="0"/>
              <a:t> </a:t>
            </a:r>
            <a:r>
              <a:rPr lang="it-IT" sz="1600" dirty="0" err="1" smtClean="0"/>
              <a:t>returns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itself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a rotation </a:t>
            </a:r>
            <a:r>
              <a:rPr lang="it-IT" sz="1600" dirty="0" err="1" smtClean="0"/>
              <a:t>of</a:t>
            </a:r>
            <a:r>
              <a:rPr lang="it-IT" sz="1600" dirty="0" smtClean="0"/>
              <a:t> 180°.</a:t>
            </a:r>
          </a:p>
          <a:p>
            <a:pPr marL="717550" lvl="1" indent="-260350">
              <a:buFont typeface="Arial" pitchFamily="34" charset="0"/>
              <a:buChar char="•"/>
            </a:pPr>
            <a:r>
              <a:rPr lang="it-IT" sz="1600" dirty="0" err="1" smtClean="0"/>
              <a:t>There</a:t>
            </a:r>
            <a:r>
              <a:rPr lang="it-IT" sz="1600" dirty="0" smtClean="0"/>
              <a:t> are 3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such</a:t>
            </a:r>
            <a:r>
              <a:rPr lang="it-IT" sz="1600" dirty="0" smtClean="0"/>
              <a:t> </a:t>
            </a:r>
            <a:r>
              <a:rPr lang="it-IT" sz="1600" dirty="0" err="1" smtClean="0"/>
              <a:t>lines</a:t>
            </a:r>
            <a:r>
              <a:rPr lang="it-IT" sz="1600" dirty="0" smtClean="0"/>
              <a:t>, so 3 </a:t>
            </a:r>
            <a:r>
              <a:rPr lang="it-IT" sz="1600" dirty="0" err="1" smtClean="0"/>
              <a:t>rotations</a:t>
            </a:r>
            <a:r>
              <a:rPr lang="it-IT" sz="1600" dirty="0" smtClean="0"/>
              <a:t>.</a:t>
            </a:r>
          </a:p>
          <a:p>
            <a:pPr lvl="1"/>
            <a:endParaRPr lang="it-IT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err="1" smtClean="0">
                <a:solidFill>
                  <a:srgbClr val="FF0000"/>
                </a:solidFill>
              </a:rPr>
              <a:t>Axis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joining</a:t>
            </a:r>
            <a:r>
              <a:rPr lang="it-IT" sz="2000" dirty="0" smtClean="0">
                <a:solidFill>
                  <a:srgbClr val="FF0000"/>
                </a:solidFill>
              </a:rPr>
              <a:t> the c</a:t>
            </a:r>
            <a:r>
              <a:rPr lang="en-US" sz="2000" dirty="0" smtClean="0">
                <a:solidFill>
                  <a:srgbClr val="FF0000"/>
                </a:solidFill>
              </a:rPr>
              <a:t>entre of a face to the opposed vertex:</a:t>
            </a:r>
          </a:p>
          <a:p>
            <a:pPr marL="717550" lvl="1" indent="-260350">
              <a:buFont typeface="Arial" pitchFamily="34" charset="0"/>
              <a:buChar char="•"/>
            </a:pPr>
            <a:r>
              <a:rPr lang="it-IT" sz="1600" dirty="0" smtClean="0"/>
              <a:t>The </a:t>
            </a:r>
            <a:r>
              <a:rPr lang="it-IT" sz="1600" dirty="0" err="1" smtClean="0"/>
              <a:t>tetrahedron</a:t>
            </a:r>
            <a:r>
              <a:rPr lang="it-IT" sz="1600" dirty="0" smtClean="0"/>
              <a:t> </a:t>
            </a:r>
            <a:r>
              <a:rPr lang="it-IT" sz="1600" dirty="0" err="1" smtClean="0"/>
              <a:t>returns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itself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rotations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120° and 240*.</a:t>
            </a:r>
          </a:p>
          <a:p>
            <a:pPr marL="717550" lvl="1" indent="-260350">
              <a:buFont typeface="Arial" pitchFamily="34" charset="0"/>
              <a:buChar char="•"/>
            </a:pPr>
            <a:r>
              <a:rPr lang="it-IT" sz="1600" dirty="0" err="1" smtClean="0"/>
              <a:t>There</a:t>
            </a:r>
            <a:r>
              <a:rPr lang="it-IT" sz="1600" dirty="0" smtClean="0"/>
              <a:t> are 4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such</a:t>
            </a:r>
            <a:r>
              <a:rPr lang="it-IT" sz="1600" dirty="0" smtClean="0"/>
              <a:t> </a:t>
            </a:r>
            <a:r>
              <a:rPr lang="it-IT" sz="1600" dirty="0" err="1" smtClean="0"/>
              <a:t>lines</a:t>
            </a:r>
            <a:r>
              <a:rPr lang="it-IT" sz="1600" dirty="0" smtClean="0"/>
              <a:t>, so 8 </a:t>
            </a:r>
            <a:r>
              <a:rPr lang="it-IT" sz="1600" dirty="0" err="1" smtClean="0"/>
              <a:t>rotations</a:t>
            </a:r>
            <a:r>
              <a:rPr lang="it-IT" sz="1600" dirty="0" smtClean="0"/>
              <a:t>.</a:t>
            </a:r>
          </a:p>
          <a:p>
            <a:endParaRPr lang="it-IT" dirty="0"/>
          </a:p>
        </p:txBody>
      </p:sp>
      <p:pic>
        <p:nvPicPr>
          <p:cNvPr id="6" name="Immagine 5" descr="http://progettomatematica.dm.unibo.it/simmetriepoliedri/simmetrietetraedro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357430"/>
            <a:ext cx="1866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http://progettomatematica.dm.unibo.it/simmetriepoliedri/simmetrietetraedro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47</a:t>
            </a:fld>
            <a:endParaRPr lang="it-IT" dirty="0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6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481024"/>
            <a:ext cx="4040188" cy="639763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Reflections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120786"/>
            <a:ext cx="3257544" cy="1951024"/>
          </a:xfrm>
        </p:spPr>
        <p:txBody>
          <a:bodyPr/>
          <a:lstStyle/>
          <a:p>
            <a:r>
              <a:rPr lang="it-IT" sz="2000" dirty="0" err="1" smtClean="0"/>
              <a:t>Any</a:t>
            </a:r>
            <a:r>
              <a:rPr lang="it-IT" sz="2000" dirty="0" smtClean="0"/>
              <a:t> </a:t>
            </a:r>
            <a:r>
              <a:rPr lang="it-IT" sz="2000" dirty="0" err="1" smtClean="0"/>
              <a:t>symmetry</a:t>
            </a:r>
            <a:r>
              <a:rPr lang="it-IT" sz="2000" dirty="0" smtClean="0"/>
              <a:t> </a:t>
            </a:r>
            <a:r>
              <a:rPr lang="it-IT" sz="2000" dirty="0" err="1" smtClean="0"/>
              <a:t>plane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detected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</a:t>
            </a:r>
            <a:r>
              <a:rPr lang="it-IT" sz="2000" dirty="0" err="1" smtClean="0"/>
              <a:t>an</a:t>
            </a:r>
            <a:r>
              <a:rPr lang="it-IT" sz="2000" dirty="0" smtClean="0"/>
              <a:t> </a:t>
            </a:r>
            <a:r>
              <a:rPr lang="it-IT" sz="2000" dirty="0" err="1" smtClean="0"/>
              <a:t>edge</a:t>
            </a:r>
            <a:r>
              <a:rPr lang="it-IT" sz="2000" dirty="0" smtClean="0"/>
              <a:t> and the middle </a:t>
            </a:r>
            <a:r>
              <a:rPr lang="it-IT" sz="2000" dirty="0" err="1" smtClean="0"/>
              <a:t>point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opposed</a:t>
            </a:r>
            <a:r>
              <a:rPr lang="it-IT" sz="2000" dirty="0" smtClean="0"/>
              <a:t> </a:t>
            </a:r>
            <a:r>
              <a:rPr lang="it-IT" sz="2000" dirty="0" err="1" smtClean="0"/>
              <a:t>edge</a:t>
            </a:r>
            <a:r>
              <a:rPr lang="it-IT" sz="2000" dirty="0" smtClean="0"/>
              <a:t>. </a:t>
            </a:r>
          </a:p>
          <a:p>
            <a:r>
              <a:rPr lang="it-IT" sz="2000" dirty="0" err="1" smtClean="0"/>
              <a:t>These</a:t>
            </a:r>
            <a:r>
              <a:rPr lang="it-IT" sz="2000" dirty="0" smtClean="0"/>
              <a:t> </a:t>
            </a:r>
            <a:r>
              <a:rPr lang="it-IT" sz="2000" dirty="0" err="1" smtClean="0"/>
              <a:t>planes</a:t>
            </a:r>
            <a:r>
              <a:rPr lang="it-IT" sz="2000" dirty="0" smtClean="0"/>
              <a:t> are </a:t>
            </a:r>
            <a:r>
              <a:rPr lang="it-IT" sz="2000" dirty="0" err="1" smtClean="0"/>
              <a:t>six</a:t>
            </a:r>
            <a:r>
              <a:rPr lang="it-IT" sz="2000" dirty="0" smtClean="0"/>
              <a:t>.</a:t>
            </a:r>
          </a:p>
          <a:p>
            <a:endParaRPr lang="it-IT" sz="20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929059" y="481024"/>
            <a:ext cx="4757744" cy="639763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Rotational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reflections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786183" y="1120786"/>
            <a:ext cx="4900620" cy="2897199"/>
          </a:xfrm>
        </p:spPr>
        <p:txBody>
          <a:bodyPr/>
          <a:lstStyle/>
          <a:p>
            <a:r>
              <a:rPr lang="it-IT" sz="2000" dirty="0" err="1" smtClean="0"/>
              <a:t>Any</a:t>
            </a:r>
            <a:r>
              <a:rPr lang="it-IT" sz="2000" dirty="0" smtClean="0"/>
              <a:t> rotation </a:t>
            </a:r>
            <a:r>
              <a:rPr lang="it-IT" sz="2000" dirty="0" err="1" smtClean="0"/>
              <a:t>axis</a:t>
            </a:r>
            <a:r>
              <a:rPr lang="it-IT" sz="2000" dirty="0" smtClean="0"/>
              <a:t> </a:t>
            </a:r>
            <a:r>
              <a:rPr lang="it-IT" sz="2000" dirty="0" err="1" smtClean="0"/>
              <a:t>joins</a:t>
            </a:r>
            <a:r>
              <a:rPr lang="it-IT" sz="2000" dirty="0" smtClean="0"/>
              <a:t> the middle </a:t>
            </a:r>
            <a:r>
              <a:rPr lang="it-IT" sz="2000" dirty="0" err="1" smtClean="0"/>
              <a:t>points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opposite</a:t>
            </a:r>
            <a:r>
              <a:rPr lang="it-IT" sz="2000" dirty="0" smtClean="0"/>
              <a:t> </a:t>
            </a:r>
            <a:r>
              <a:rPr lang="it-IT" sz="2000" dirty="0" err="1" smtClean="0"/>
              <a:t>edges</a:t>
            </a:r>
            <a:r>
              <a:rPr lang="it-IT" sz="2000" dirty="0" smtClean="0"/>
              <a:t>. The </a:t>
            </a:r>
            <a:r>
              <a:rPr lang="it-IT" sz="2000" dirty="0" err="1" smtClean="0"/>
              <a:t>reflection</a:t>
            </a:r>
            <a:r>
              <a:rPr lang="it-IT" sz="2000" dirty="0" smtClean="0"/>
              <a:t> </a:t>
            </a:r>
            <a:r>
              <a:rPr lang="it-IT" sz="2000" dirty="0" err="1" smtClean="0"/>
              <a:t>plane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orthogonal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line</a:t>
            </a:r>
            <a:r>
              <a:rPr lang="it-IT" sz="2000" dirty="0" smtClean="0"/>
              <a:t> </a:t>
            </a:r>
            <a:r>
              <a:rPr lang="it-IT" sz="2000" dirty="0" err="1" smtClean="0"/>
              <a:t>through</a:t>
            </a:r>
            <a:r>
              <a:rPr lang="it-IT" sz="2000" dirty="0" smtClean="0"/>
              <a:t> the </a:t>
            </a:r>
            <a:r>
              <a:rPr lang="it-IT" sz="2000" dirty="0" err="1" smtClean="0"/>
              <a:t>centre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tetrahedron</a:t>
            </a:r>
            <a:r>
              <a:rPr lang="it-IT" sz="2000" dirty="0" smtClean="0"/>
              <a:t>.</a:t>
            </a:r>
          </a:p>
          <a:p>
            <a:r>
              <a:rPr lang="it-IT" sz="2000" dirty="0" err="1" smtClean="0"/>
              <a:t>There</a:t>
            </a:r>
            <a:r>
              <a:rPr lang="it-IT" sz="2000" dirty="0" smtClean="0"/>
              <a:t> are </a:t>
            </a:r>
            <a:r>
              <a:rPr lang="it-IT" sz="2000" dirty="0" err="1" smtClean="0"/>
              <a:t>three</a:t>
            </a:r>
            <a:r>
              <a:rPr lang="it-IT" sz="2000" dirty="0" smtClean="0"/>
              <a:t> </a:t>
            </a:r>
            <a:r>
              <a:rPr lang="it-IT" sz="2000" dirty="0" err="1" smtClean="0"/>
              <a:t>axis</a:t>
            </a:r>
            <a:r>
              <a:rPr lang="it-IT" sz="2000" dirty="0" smtClean="0"/>
              <a:t> and the rotation can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90° or 270°.</a:t>
            </a:r>
          </a:p>
          <a:p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6 </a:t>
            </a:r>
            <a:r>
              <a:rPr lang="it-IT" sz="2000" dirty="0" err="1" smtClean="0"/>
              <a:t>rotational</a:t>
            </a:r>
            <a:r>
              <a:rPr lang="it-IT" sz="2000" dirty="0" smtClean="0"/>
              <a:t> </a:t>
            </a:r>
            <a:r>
              <a:rPr lang="it-IT" sz="2000" dirty="0" err="1" smtClean="0"/>
              <a:t>reflexions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7" name="Immagine 6" descr="http://progettomatematica.dm.unibo.it/simmetriepoliedri/riflessionitetraedro%20cop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http://progettomatematica.dm.unibo.it/simmetriepoliedri/riflexrottetraedr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48</a:t>
            </a:fld>
            <a:endParaRPr lang="it-IT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7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Orders of the Tetrahedral Group</a:t>
            </a:r>
            <a:endParaRPr lang="it-IT" sz="36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857784"/>
          </a:xfrm>
        </p:spPr>
        <p:txBody>
          <a:bodyPr/>
          <a:lstStyle/>
          <a:p>
            <a:pPr marL="358775" indent="-358775">
              <a:buFont typeface="Arial" pitchFamily="34" charset="0"/>
              <a:buChar char="•"/>
            </a:pPr>
            <a:r>
              <a:rPr lang="it-IT" sz="3600" dirty="0" smtClean="0">
                <a:solidFill>
                  <a:srgbClr val="FF0000"/>
                </a:solidFill>
              </a:rPr>
              <a:t>The </a:t>
            </a:r>
            <a:r>
              <a:rPr lang="it-IT" sz="3600" dirty="0" err="1" smtClean="0">
                <a:solidFill>
                  <a:srgbClr val="FF0000"/>
                </a:solidFill>
              </a:rPr>
              <a:t>order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of</a:t>
            </a:r>
            <a:r>
              <a:rPr lang="it-IT" sz="3600" dirty="0" smtClean="0">
                <a:solidFill>
                  <a:srgbClr val="FF0000"/>
                </a:solidFill>
              </a:rPr>
              <a:t> the full </a:t>
            </a:r>
            <a:r>
              <a:rPr lang="it-IT" sz="3600" dirty="0" err="1" smtClean="0">
                <a:solidFill>
                  <a:srgbClr val="FF0000"/>
                </a:solidFill>
              </a:rPr>
              <a:t>tetrahedral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group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b="1" i="1" dirty="0" err="1" smtClean="0">
                <a:solidFill>
                  <a:srgbClr val="FF0000"/>
                </a:solidFill>
              </a:rPr>
              <a:t>T</a:t>
            </a:r>
            <a:r>
              <a:rPr lang="it-IT" sz="3600" b="1" i="1" baseline="-25000" dirty="0" err="1" smtClean="0">
                <a:solidFill>
                  <a:srgbClr val="FF0000"/>
                </a:solidFill>
              </a:rPr>
              <a:t>d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is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therefore</a:t>
            </a:r>
            <a:r>
              <a:rPr lang="it-IT" sz="3600" dirty="0" smtClean="0">
                <a:solidFill>
                  <a:srgbClr val="FF0000"/>
                </a:solidFill>
              </a:rPr>
              <a:t> 24.</a:t>
            </a:r>
          </a:p>
          <a:p>
            <a:r>
              <a:rPr lang="it-IT" sz="3600" dirty="0" err="1" smtClean="0"/>
              <a:t>Not</a:t>
            </a:r>
            <a:r>
              <a:rPr lang="it-IT" sz="3600" dirty="0" smtClean="0"/>
              <a:t> accounting </a:t>
            </a:r>
            <a:r>
              <a:rPr lang="it-IT" sz="3600" dirty="0" err="1" smtClean="0"/>
              <a:t>for</a:t>
            </a:r>
            <a:r>
              <a:rPr lang="it-IT" sz="3600" dirty="0" smtClean="0"/>
              <a:t> </a:t>
            </a:r>
            <a:r>
              <a:rPr lang="it-IT" sz="3600" dirty="0" err="1" smtClean="0"/>
              <a:t>reflections</a:t>
            </a:r>
            <a:r>
              <a:rPr lang="it-IT" sz="3600" dirty="0" smtClean="0"/>
              <a:t>, 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have</a:t>
            </a:r>
            <a:r>
              <a:rPr lang="it-IT" sz="3600" dirty="0" smtClean="0"/>
              <a:t> </a:t>
            </a:r>
            <a:r>
              <a:rPr lang="it-IT" sz="3600" dirty="0" err="1" smtClean="0"/>
              <a:t>that</a:t>
            </a:r>
            <a:r>
              <a:rPr lang="it-IT" sz="3600" dirty="0" smtClean="0"/>
              <a:t> the </a:t>
            </a:r>
            <a:r>
              <a:rPr lang="it-IT" sz="3600" dirty="0" err="1" smtClean="0"/>
              <a:t>order</a:t>
            </a:r>
            <a:r>
              <a:rPr lang="it-IT" sz="3600" dirty="0" smtClean="0"/>
              <a:t> </a:t>
            </a:r>
            <a:r>
              <a:rPr lang="it-IT" sz="3600" dirty="0" err="1" smtClean="0"/>
              <a:t>of</a:t>
            </a:r>
            <a:r>
              <a:rPr lang="it-IT" sz="3600" dirty="0" smtClean="0"/>
              <a:t> the </a:t>
            </a:r>
            <a:r>
              <a:rPr lang="it-IT" sz="3600" dirty="0" err="1" smtClean="0"/>
              <a:t>proper</a:t>
            </a:r>
            <a:r>
              <a:rPr lang="it-IT" sz="3600" dirty="0" smtClean="0"/>
              <a:t> </a:t>
            </a:r>
            <a:r>
              <a:rPr lang="it-IT" sz="3600" dirty="0" err="1" smtClean="0"/>
              <a:t>tetrahedral</a:t>
            </a:r>
            <a:r>
              <a:rPr lang="it-IT" sz="3600" dirty="0" smtClean="0"/>
              <a:t> </a:t>
            </a:r>
            <a:r>
              <a:rPr lang="it-IT" sz="3600" dirty="0" err="1" smtClean="0"/>
              <a:t>group</a:t>
            </a:r>
            <a:r>
              <a:rPr lang="it-IT" sz="3600" dirty="0" smtClean="0"/>
              <a:t> </a:t>
            </a:r>
            <a:r>
              <a:rPr lang="it-IT" sz="3600" b="1" i="1" dirty="0" smtClean="0"/>
              <a:t>T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12.</a:t>
            </a:r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6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49</a:t>
            </a:fld>
            <a:endParaRPr lang="it-IT" sz="1200" dirty="0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i="1" dirty="0" smtClean="0">
                <a:solidFill>
                  <a:srgbClr val="FF0000"/>
                </a:solidFill>
                <a:latin typeface="Arial" charset="0"/>
              </a:rPr>
              <a:t>Regular </a:t>
            </a:r>
            <a:r>
              <a:rPr lang="it-IT" b="1" i="1" dirty="0" err="1" smtClean="0">
                <a:solidFill>
                  <a:srgbClr val="FF0000"/>
                </a:solidFill>
                <a:latin typeface="Arial" charset="0"/>
              </a:rPr>
              <a:t>Polyhedra</a:t>
            </a:r>
            <a:r>
              <a:rPr lang="it-IT" b="1" i="1" dirty="0" smtClean="0">
                <a:solidFill>
                  <a:srgbClr val="FF0000"/>
                </a:solidFill>
                <a:latin typeface="Arial" charset="0"/>
              </a:rPr>
              <a:t> Are </a:t>
            </a:r>
            <a:r>
              <a:rPr lang="it-IT" b="1" i="1" dirty="0" err="1" smtClean="0">
                <a:solidFill>
                  <a:srgbClr val="FF0000"/>
                </a:solidFill>
                <a:latin typeface="Arial" charset="0"/>
              </a:rPr>
              <a:t>Only</a:t>
            </a:r>
            <a:r>
              <a:rPr lang="it-IT" b="1" i="1" dirty="0" smtClean="0">
                <a:solidFill>
                  <a:srgbClr val="FF0000"/>
                </a:solidFill>
                <a:latin typeface="Arial" charset="0"/>
              </a:rPr>
              <a:t> 5</a:t>
            </a:r>
          </a:p>
        </p:txBody>
      </p:sp>
      <p:sp>
        <p:nvSpPr>
          <p:cNvPr id="102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t-IT" sz="2400" dirty="0" err="1" smtClean="0">
                <a:latin typeface="Arial" charset="0"/>
              </a:rPr>
              <a:t>Let</a:t>
            </a:r>
            <a:r>
              <a:rPr lang="it-IT" sz="2400" dirty="0" smtClean="0">
                <a:latin typeface="Arial" charset="0"/>
              </a:rPr>
              <a:t>’s </a:t>
            </a:r>
            <a:r>
              <a:rPr lang="it-IT" sz="2400" dirty="0" err="1" smtClean="0">
                <a:latin typeface="Arial" charset="0"/>
              </a:rPr>
              <a:t>consider</a:t>
            </a:r>
            <a:r>
              <a:rPr lang="it-IT" sz="2400" dirty="0" smtClean="0">
                <a:latin typeface="Arial" charset="0"/>
              </a:rPr>
              <a:t> the </a:t>
            </a:r>
            <a:r>
              <a:rPr lang="it-IT" sz="2400" dirty="0" err="1" smtClean="0">
                <a:latin typeface="Arial" charset="0"/>
              </a:rPr>
              <a:t>following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conditions</a:t>
            </a:r>
            <a:r>
              <a:rPr lang="it-IT" sz="2400" dirty="0" smtClean="0">
                <a:latin typeface="Arial" charset="0"/>
              </a:rPr>
              <a:t>:</a:t>
            </a:r>
          </a:p>
          <a:p>
            <a:pPr eaLnBrk="1" hangingPunct="1"/>
            <a:r>
              <a:rPr lang="it-IT" sz="2400" dirty="0" smtClean="0">
                <a:latin typeface="Arial" charset="0"/>
              </a:rPr>
              <a:t>At </a:t>
            </a:r>
            <a:r>
              <a:rPr lang="it-IT" sz="2400" dirty="0" err="1" smtClean="0">
                <a:latin typeface="Arial" charset="0"/>
              </a:rPr>
              <a:t>least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three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faces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of</a:t>
            </a:r>
            <a:r>
              <a:rPr lang="it-IT" sz="2400" dirty="0" smtClean="0">
                <a:latin typeface="Arial" charset="0"/>
              </a:rPr>
              <a:t> a regular </a:t>
            </a:r>
            <a:r>
              <a:rPr lang="it-IT" sz="2400" dirty="0" err="1" smtClean="0">
                <a:latin typeface="Arial" charset="0"/>
              </a:rPr>
              <a:t>polyhedron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must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meet</a:t>
            </a:r>
            <a:r>
              <a:rPr lang="it-IT" sz="2400" dirty="0" smtClean="0">
                <a:latin typeface="Arial" charset="0"/>
              </a:rPr>
              <a:t> at </a:t>
            </a:r>
            <a:r>
              <a:rPr lang="it-IT" sz="2400" dirty="0" err="1" smtClean="0">
                <a:latin typeface="Arial" charset="0"/>
              </a:rPr>
              <a:t>any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given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vertex</a:t>
            </a:r>
            <a:r>
              <a:rPr lang="it-IT" sz="24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it-IT" sz="2400" dirty="0" err="1" smtClean="0">
                <a:latin typeface="Arial" charset="0"/>
              </a:rPr>
              <a:t>Those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faces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cannot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lie</a:t>
            </a:r>
            <a:r>
              <a:rPr lang="it-IT" sz="2400" dirty="0" smtClean="0">
                <a:latin typeface="Arial" charset="0"/>
              </a:rPr>
              <a:t> on the </a:t>
            </a:r>
            <a:r>
              <a:rPr lang="it-IT" sz="2400" dirty="0" err="1" smtClean="0">
                <a:latin typeface="Arial" charset="0"/>
              </a:rPr>
              <a:t>same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plane</a:t>
            </a:r>
            <a:r>
              <a:rPr lang="it-IT" sz="2400" dirty="0" smtClean="0">
                <a:latin typeface="Arial" charset="0"/>
              </a:rPr>
              <a:t>, </a:t>
            </a:r>
            <a:r>
              <a:rPr lang="it-IT" sz="2400" dirty="0" err="1" smtClean="0">
                <a:latin typeface="Arial" charset="0"/>
              </a:rPr>
              <a:t>therefore</a:t>
            </a:r>
            <a:r>
              <a:rPr lang="it-IT" sz="2400" dirty="0" smtClean="0">
                <a:latin typeface="Arial" charset="0"/>
              </a:rPr>
              <a:t> the sum </a:t>
            </a:r>
            <a:r>
              <a:rPr lang="it-IT" sz="2400" dirty="0" err="1" smtClean="0">
                <a:latin typeface="Arial" charset="0"/>
              </a:rPr>
              <a:t>of</a:t>
            </a:r>
            <a:r>
              <a:rPr lang="it-IT" sz="2400" dirty="0" smtClean="0">
                <a:latin typeface="Arial" charset="0"/>
              </a:rPr>
              <a:t> the </a:t>
            </a:r>
            <a:r>
              <a:rPr lang="it-IT" sz="2400" dirty="0" err="1" smtClean="0">
                <a:latin typeface="Arial" charset="0"/>
              </a:rPr>
              <a:t>angles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converging</a:t>
            </a:r>
            <a:r>
              <a:rPr lang="it-IT" sz="2400" dirty="0" smtClean="0">
                <a:latin typeface="Arial" charset="0"/>
              </a:rPr>
              <a:t> on the </a:t>
            </a:r>
            <a:r>
              <a:rPr lang="it-IT" sz="2400" dirty="0" err="1" smtClean="0">
                <a:latin typeface="Arial" charset="0"/>
              </a:rPr>
              <a:t>same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vertex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must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be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lower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than</a:t>
            </a:r>
            <a:r>
              <a:rPr lang="it-IT" sz="2400" dirty="0" smtClean="0">
                <a:latin typeface="Arial" charset="0"/>
              </a:rPr>
              <a:t> 360°.</a:t>
            </a:r>
          </a:p>
          <a:p>
            <a:pPr eaLnBrk="1" hangingPunct="1"/>
            <a:r>
              <a:rPr lang="it-IT" sz="2400" dirty="0" smtClean="0">
                <a:latin typeface="Arial" charset="0"/>
              </a:rPr>
              <a:t>The </a:t>
            </a:r>
            <a:r>
              <a:rPr lang="it-IT" sz="2400" dirty="0" err="1" smtClean="0">
                <a:latin typeface="Arial" charset="0"/>
              </a:rPr>
              <a:t>amplitude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of</a:t>
            </a:r>
            <a:r>
              <a:rPr lang="it-IT" sz="2400" dirty="0" smtClean="0">
                <a:latin typeface="Arial" charset="0"/>
              </a:rPr>
              <a:t> the </a:t>
            </a:r>
            <a:r>
              <a:rPr lang="it-IT" sz="2400" dirty="0" err="1" smtClean="0">
                <a:latin typeface="Arial" charset="0"/>
              </a:rPr>
              <a:t>angles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of</a:t>
            </a:r>
            <a:r>
              <a:rPr lang="it-IT" sz="2400" dirty="0" smtClean="0">
                <a:latin typeface="Arial" charset="0"/>
              </a:rPr>
              <a:t> a regular </a:t>
            </a:r>
            <a:r>
              <a:rPr lang="it-IT" sz="2400" dirty="0" err="1" smtClean="0">
                <a:latin typeface="Arial" charset="0"/>
              </a:rPr>
              <a:t>polygon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increases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with</a:t>
            </a:r>
            <a:r>
              <a:rPr lang="it-IT" sz="2400" dirty="0" smtClean="0">
                <a:latin typeface="Arial" charset="0"/>
              </a:rPr>
              <a:t> the </a:t>
            </a:r>
            <a:r>
              <a:rPr lang="it-IT" sz="2400" dirty="0" err="1" smtClean="0">
                <a:latin typeface="Arial" charset="0"/>
              </a:rPr>
              <a:t>number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of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its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sides</a:t>
            </a:r>
            <a:r>
              <a:rPr lang="it-IT" sz="2400" dirty="0" smtClean="0">
                <a:latin typeface="Arial" charset="0"/>
              </a:rPr>
              <a:t>; </a:t>
            </a:r>
            <a:r>
              <a:rPr lang="it-IT" sz="2400" dirty="0" err="1" smtClean="0">
                <a:latin typeface="Arial" charset="0"/>
              </a:rPr>
              <a:t>we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know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that</a:t>
            </a:r>
            <a:r>
              <a:rPr lang="it-IT" sz="2400" dirty="0" smtClean="0">
                <a:latin typeface="Arial" charset="0"/>
              </a:rPr>
              <a:t> the </a:t>
            </a:r>
            <a:r>
              <a:rPr lang="it-IT" sz="2400" dirty="0" err="1" smtClean="0">
                <a:latin typeface="Arial" charset="0"/>
              </a:rPr>
              <a:t>amplitude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of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each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internal</a:t>
            </a:r>
            <a:r>
              <a:rPr lang="it-IT" sz="2400" dirty="0" smtClean="0">
                <a:latin typeface="Arial" charset="0"/>
              </a:rPr>
              <a:t> angle </a:t>
            </a:r>
            <a:r>
              <a:rPr lang="it-IT" sz="2400" dirty="0" err="1" smtClean="0">
                <a:latin typeface="Arial" charset="0"/>
              </a:rPr>
              <a:t>of</a:t>
            </a:r>
            <a:r>
              <a:rPr lang="it-IT" sz="2400" dirty="0" smtClean="0">
                <a:latin typeface="Arial" charset="0"/>
              </a:rPr>
              <a:t> a regular </a:t>
            </a:r>
            <a:r>
              <a:rPr lang="it-IT" sz="2400" dirty="0" err="1" smtClean="0">
                <a:latin typeface="Arial" charset="0"/>
              </a:rPr>
              <a:t>polygon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with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i="1" dirty="0" smtClean="0">
                <a:latin typeface="Arial" charset="0"/>
              </a:rPr>
              <a:t>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sides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is</a:t>
            </a:r>
            <a:endParaRPr lang="it-IT" sz="2400" dirty="0" smtClean="0">
              <a:latin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57625" y="5214938"/>
          <a:ext cx="1500188" cy="915987"/>
        </p:xfrm>
        <a:graphic>
          <a:graphicData uri="http://schemas.openxmlformats.org/presentationml/2006/ole">
            <p:oleObj spid="_x0000_s1026" name="Equazione" r:id="rId3" imgW="749160" imgH="457200" progId="Equation.3">
              <p:embed/>
            </p:oleObj>
          </a:graphicData>
        </a:graphic>
      </p:graphicFrame>
      <p:sp>
        <p:nvSpPr>
          <p:cNvPr id="8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5</a:t>
            </a:fld>
            <a:endParaRPr lang="it-IT" sz="1200" dirty="0"/>
          </a:p>
        </p:txBody>
      </p:sp>
      <p:sp>
        <p:nvSpPr>
          <p:cNvPr id="10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Symmetry Properties of Platonic Solids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 is of interest to note that the orders of the proper are precisely twice the number of edges in the respective </a:t>
            </a:r>
            <a:r>
              <a:rPr lang="en-US" sz="2400" dirty="0" err="1" smtClean="0"/>
              <a:t>polyhedra</a:t>
            </a:r>
            <a:r>
              <a:rPr lang="en-US" sz="2400" dirty="0" smtClean="0"/>
              <a:t> (12, 24 and 60, respectively). </a:t>
            </a:r>
          </a:p>
          <a:p>
            <a:r>
              <a:rPr lang="en-US" sz="2400" dirty="0" smtClean="0"/>
              <a:t>The orders of the full symmetry groups are twice as much again (24, 48 and 120). </a:t>
            </a:r>
          </a:p>
          <a:p>
            <a:r>
              <a:rPr lang="en-US" sz="2400" dirty="0" smtClean="0"/>
              <a:t>The symmetry groups listed in the next table are the full groups with the rotational subgroups given in parenthesis (likewise for the number of symmetries).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Schläfli</a:t>
            </a:r>
            <a:r>
              <a:rPr lang="en-US" sz="2400" dirty="0" smtClean="0"/>
              <a:t> symbol shows the couple </a:t>
            </a:r>
            <a:r>
              <a:rPr lang="en-US" sz="2400" i="1" dirty="0" smtClean="0">
                <a:solidFill>
                  <a:srgbClr val="FF0000"/>
                </a:solidFill>
              </a:rPr>
              <a:t>{ p, q }</a:t>
            </a:r>
            <a:r>
              <a:rPr lang="en-US" sz="2400" dirty="0" smtClean="0"/>
              <a:t> where p is the number of edges  for each face, and q the number of faces meeting at the same vertex.</a:t>
            </a:r>
          </a:p>
          <a:p>
            <a:endParaRPr lang="en-US" sz="2400" dirty="0" smtClean="0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5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50</a:t>
            </a:fld>
            <a:endParaRPr lang="it-IT" sz="1200" dirty="0"/>
          </a:p>
        </p:txBody>
      </p:sp>
      <p:sp>
        <p:nvSpPr>
          <p:cNvPr id="6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Symmetry Properties of Platonic Solids</a:t>
            </a:r>
            <a:endParaRPr lang="it-IT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857224" y="1950063"/>
          <a:ext cx="7572428" cy="355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980"/>
                <a:gridCol w="676966"/>
                <a:gridCol w="1376577"/>
                <a:gridCol w="1424642"/>
                <a:gridCol w="1463147"/>
                <a:gridCol w="1155116"/>
              </a:tblGrid>
              <a:tr h="60493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Polyhedron</a:t>
                      </a:r>
                      <a:endParaRPr lang="it-IT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Schläfli</a:t>
                      </a:r>
                      <a:r>
                        <a:rPr lang="it-IT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symbol</a:t>
                      </a:r>
                      <a:endParaRPr lang="it-IT" sz="16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Dual</a:t>
                      </a:r>
                      <a:r>
                        <a:rPr lang="it-IT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polyhedron</a:t>
                      </a:r>
                      <a:endParaRPr lang="it-IT" sz="16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Symmetries</a:t>
                      </a:r>
                      <a:endParaRPr lang="it-IT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Symmetry</a:t>
                      </a:r>
                      <a:r>
                        <a:rPr lang="it-IT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group</a:t>
                      </a:r>
                      <a:endParaRPr lang="it-IT" sz="1600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582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tetrahedron</a:t>
                      </a:r>
                      <a:endParaRPr lang="it-IT" sz="16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{3, 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}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tetrahedron</a:t>
                      </a: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(12)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it-IT" sz="1600" kern="1200" baseline="-250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it-IT" sz="16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(T)</a:t>
                      </a:r>
                      <a:endParaRPr lang="it-IT" sz="160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582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cube</a:t>
                      </a: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{4, 3}</a:t>
                      </a: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octahedron</a:t>
                      </a: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 (24)</a:t>
                      </a: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it-IT" sz="1600" kern="120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it-IT" sz="16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(O)</a:t>
                      </a:r>
                      <a:endParaRPr lang="it-IT" sz="160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2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octahedron</a:t>
                      </a: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{3, 4}</a:t>
                      </a: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cube</a:t>
                      </a: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98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dodecahedron</a:t>
                      </a: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{5, 3}</a:t>
                      </a: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icosahedron</a:t>
                      </a: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 (60)</a:t>
                      </a: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it-IT" sz="1600" kern="120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it-IT" sz="16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(I)</a:t>
                      </a:r>
                      <a:endParaRPr lang="it-IT" sz="160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8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icosahedron</a:t>
                      </a: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{3, 5}</a:t>
                      </a: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dodecahedron</a:t>
                      </a:r>
                      <a:endParaRPr lang="it-IT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magine 7" descr="50px-Tetrahedron.svg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8393" y="2668730"/>
            <a:ext cx="452438" cy="425292"/>
          </a:xfrm>
          <a:prstGeom prst="rect">
            <a:avLst/>
          </a:prstGeom>
        </p:spPr>
      </p:pic>
      <p:pic>
        <p:nvPicPr>
          <p:cNvPr id="10" name="Immagine 9" descr="50px-Hexahedron.svg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8393" y="3229283"/>
            <a:ext cx="452438" cy="506731"/>
          </a:xfrm>
          <a:prstGeom prst="rect">
            <a:avLst/>
          </a:prstGeom>
        </p:spPr>
      </p:pic>
      <p:pic>
        <p:nvPicPr>
          <p:cNvPr id="11" name="Immagine 10" descr="50px-Octahedron.svg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52674" y="3783642"/>
            <a:ext cx="523876" cy="523876"/>
          </a:xfrm>
          <a:prstGeom prst="rect">
            <a:avLst/>
          </a:prstGeom>
        </p:spPr>
      </p:pic>
      <p:pic>
        <p:nvPicPr>
          <p:cNvPr id="12" name="Immagine 11" descr="50px-POV-Ray-Dodecahedron.svg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8393" y="4378956"/>
            <a:ext cx="452438" cy="452438"/>
          </a:xfrm>
          <a:prstGeom prst="rect">
            <a:avLst/>
          </a:prstGeom>
        </p:spPr>
      </p:pic>
      <p:pic>
        <p:nvPicPr>
          <p:cNvPr id="13" name="Immagine 12" descr="50px-Icosahedron.svg.pn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52674" y="4956175"/>
            <a:ext cx="523876" cy="502921"/>
          </a:xfrm>
          <a:prstGeom prst="rect">
            <a:avLst/>
          </a:prstGeom>
        </p:spPr>
      </p:pic>
      <p:sp>
        <p:nvSpPr>
          <p:cNvPr id="9" name="Segnaposto data 9"/>
          <p:cNvSpPr>
            <a:spLocks noGrp="1"/>
          </p:cNvSpPr>
          <p:nvPr>
            <p:ph type="dt" sz="half" idx="4294967295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1200" i="1" dirty="0" err="1" smtClean="0"/>
              <a:t>Math</a:t>
            </a:r>
            <a:r>
              <a:rPr lang="it-IT" sz="1200" i="1" dirty="0" smtClean="0"/>
              <a:t> and Science in the World</a:t>
            </a:r>
            <a:endParaRPr lang="it-IT" sz="1200" i="1" dirty="0"/>
          </a:p>
        </p:txBody>
      </p:sp>
      <p:sp>
        <p:nvSpPr>
          <p:cNvPr id="14" name="Segnaposto numero diapositiva 10"/>
          <p:cNvSpPr>
            <a:spLocks noGrp="1"/>
          </p:cNvSpPr>
          <p:nvPr>
            <p:ph type="sldNum" sz="quarter" idx="4294967295"/>
          </p:nvPr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4ADBEAF-6C9B-40AB-AF8C-4633B0C2357A}" type="slidenum">
              <a:rPr lang="it-IT" sz="1200" smtClean="0"/>
              <a:pPr algn="r">
                <a:defRPr/>
              </a:pPr>
              <a:t>51</a:t>
            </a:fld>
            <a:endParaRPr lang="it-IT" sz="1200" dirty="0"/>
          </a:p>
        </p:txBody>
      </p:sp>
      <p:sp>
        <p:nvSpPr>
          <p:cNvPr id="15" name="Segnaposto piè di pagina 11"/>
          <p:cNvSpPr>
            <a:spLocks noGrp="1"/>
          </p:cNvSpPr>
          <p:nvPr>
            <p:ph type="ftr" sz="quarter" idx="4294967295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1200" dirty="0" smtClean="0"/>
              <a:t>Regular </a:t>
            </a:r>
            <a:r>
              <a:rPr lang="it-IT" sz="1200" dirty="0" err="1" smtClean="0"/>
              <a:t>Polyhedra</a:t>
            </a:r>
            <a:r>
              <a:rPr lang="it-IT" sz="1200" dirty="0" smtClean="0"/>
              <a:t> and </a:t>
            </a:r>
            <a:r>
              <a:rPr lang="it-IT" sz="1200" dirty="0" err="1" smtClean="0"/>
              <a:t>Symmetry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Activity</a:t>
            </a:r>
            <a:r>
              <a:rPr lang="it-IT" b="1" i="1" smtClean="0">
                <a:solidFill>
                  <a:srgbClr val="0070C0"/>
                </a:solidFill>
              </a:rPr>
              <a:t> 9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8801"/>
            <a:ext cx="4038600" cy="4197363"/>
          </a:xfrm>
          <a:ln>
            <a:solidFill>
              <a:srgbClr val="FF0000"/>
            </a:solidFill>
          </a:ln>
        </p:spPr>
        <p:txBody>
          <a:bodyPr/>
          <a:lstStyle/>
          <a:p>
            <a:pPr lvl="0"/>
            <a:r>
              <a:rPr lang="en-GB" sz="1800" dirty="0" smtClean="0"/>
              <a:t>T divides Ss into 8 teams (4-5 Ss each).</a:t>
            </a:r>
            <a:endParaRPr lang="it-IT" sz="1800" dirty="0" smtClean="0"/>
          </a:p>
          <a:p>
            <a:pPr lvl="0"/>
            <a:r>
              <a:rPr lang="en-GB" sz="1800" dirty="0" smtClean="0"/>
              <a:t>T prepares the labels of the puzzle and stick them around the room.</a:t>
            </a:r>
          </a:p>
          <a:p>
            <a:pPr lvl="0"/>
            <a:r>
              <a:rPr lang="en-GB" sz="1800" dirty="0" smtClean="0"/>
              <a:t>Each team will send a member, one at a time, to look at the puzzle, and try to memorise it.</a:t>
            </a:r>
          </a:p>
          <a:p>
            <a:pPr lvl="0"/>
            <a:r>
              <a:rPr lang="en-GB" sz="1800" dirty="0" smtClean="0"/>
              <a:t>This student will then return to his/her team and repeat the clue so that everyone can write </a:t>
            </a:r>
            <a:r>
              <a:rPr lang="en-GB" sz="1800" smtClean="0"/>
              <a:t>it down.</a:t>
            </a:r>
            <a:endParaRPr lang="en-GB" sz="1800" dirty="0" smtClean="0"/>
          </a:p>
          <a:p>
            <a:r>
              <a:rPr lang="en-GB" sz="1800" dirty="0" smtClean="0"/>
              <a:t>Now the team try to find out the answer, and select the right key.</a:t>
            </a:r>
            <a:endParaRPr lang="it-IT" sz="1800" dirty="0" smtClean="0"/>
          </a:p>
          <a:p>
            <a:pPr lvl="0">
              <a:buNone/>
            </a:pPr>
            <a:endParaRPr lang="en-GB" sz="1800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4197362"/>
          </a:xfrm>
          <a:ln>
            <a:solidFill>
              <a:srgbClr val="FF0000"/>
            </a:solidFill>
          </a:ln>
        </p:spPr>
        <p:txBody>
          <a:bodyPr/>
          <a:lstStyle/>
          <a:p>
            <a:pPr lvl="0"/>
            <a:r>
              <a:rPr lang="en-GB" sz="1800" dirty="0" smtClean="0"/>
              <a:t>When this has been done, the second team member will look at the second clue, and so on.</a:t>
            </a:r>
          </a:p>
          <a:p>
            <a:pPr lvl="0"/>
            <a:r>
              <a:rPr lang="en-GB" sz="1800" dirty="0" smtClean="0"/>
              <a:t>At the end, all keys are put together to discover the secret word.</a:t>
            </a:r>
          </a:p>
          <a:p>
            <a:pPr lvl="0"/>
            <a:r>
              <a:rPr lang="en-GB" sz="1800" dirty="0" smtClean="0"/>
              <a:t>The first team to discover the answer wins 20 points, the second 18 points, and so on.</a:t>
            </a:r>
          </a:p>
          <a:p>
            <a:pPr lvl="0"/>
            <a:r>
              <a:rPr lang="en-GB" sz="1800" dirty="0" smtClean="0"/>
              <a:t>Each team will give the T a copy of the whole puzzle: a point is lost for every miswritten word. </a:t>
            </a:r>
          </a:p>
          <a:p>
            <a:pPr lvl="0"/>
            <a:r>
              <a:rPr lang="en-GB" sz="1800" b="1" dirty="0" smtClean="0"/>
              <a:t>Speak at a whisper pitch, not to be heard by other teams!</a:t>
            </a:r>
            <a:endParaRPr lang="it-IT" sz="1800" b="1" dirty="0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52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dirty="0" smtClean="0"/>
              <a:t>Regular </a:t>
            </a:r>
            <a:r>
              <a:rPr lang="it-IT" dirty="0" err="1" smtClean="0"/>
              <a:t>Polyhedra</a:t>
            </a:r>
            <a:r>
              <a:rPr lang="it-IT" dirty="0" smtClean="0"/>
              <a:t> and </a:t>
            </a:r>
            <a:r>
              <a:rPr lang="it-IT" dirty="0" err="1" smtClean="0"/>
              <a:t>Symmetry</a:t>
            </a:r>
            <a:endParaRPr lang="it-IT" dirty="0"/>
          </a:p>
        </p:txBody>
      </p:sp>
      <p:sp>
        <p:nvSpPr>
          <p:cNvPr id="8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85984" y="1345156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 smtClean="0">
                <a:solidFill>
                  <a:srgbClr val="FF0000"/>
                </a:solidFill>
              </a:rPr>
              <a:t>Running treasure hunt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err="1" smtClean="0">
                <a:solidFill>
                  <a:srgbClr val="0070C0"/>
                </a:solidFill>
              </a:rPr>
              <a:t>Activity</a:t>
            </a:r>
            <a:r>
              <a:rPr lang="it-IT" b="1" i="1" dirty="0" smtClean="0">
                <a:solidFill>
                  <a:srgbClr val="0070C0"/>
                </a:solidFill>
              </a:rPr>
              <a:t> 3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lvl="0">
              <a:buNone/>
            </a:pPr>
            <a:r>
              <a:rPr lang="en-GB" sz="2200" b="1" dirty="0" smtClean="0"/>
              <a:t>Trying constructions:</a:t>
            </a:r>
          </a:p>
          <a:p>
            <a:pPr lvl="0"/>
            <a:r>
              <a:rPr lang="en-GB" sz="2200" dirty="0" smtClean="0"/>
              <a:t>T divides Ss into 4 groups (8-9 Ss each).</a:t>
            </a:r>
            <a:endParaRPr lang="it-IT" sz="2200" dirty="0" smtClean="0"/>
          </a:p>
          <a:p>
            <a:pPr lvl="0"/>
            <a:r>
              <a:rPr lang="en-GB" sz="2200" dirty="0" smtClean="0"/>
              <a:t>T hands out paperboard polygons, each team receives </a:t>
            </a:r>
            <a:r>
              <a:rPr lang="en-GB" sz="2200" dirty="0" smtClean="0"/>
              <a:t>a single shape </a:t>
            </a:r>
            <a:r>
              <a:rPr lang="en-GB" sz="2200" dirty="0" smtClean="0"/>
              <a:t>(5 triangles, 4 squares, 4 pentagons, 3 hexagons).</a:t>
            </a:r>
            <a:endParaRPr lang="it-IT" sz="2200" dirty="0" smtClean="0"/>
          </a:p>
          <a:p>
            <a:pPr lvl="0"/>
            <a:r>
              <a:rPr lang="en-GB" sz="2200" dirty="0" smtClean="0"/>
              <a:t>Ss try to assemble polygons around a vertex to form a </a:t>
            </a:r>
            <a:r>
              <a:rPr lang="en-GB" sz="2200" dirty="0" smtClean="0"/>
              <a:t>polyhedral angle.</a:t>
            </a:r>
            <a:endParaRPr lang="it-IT" sz="2200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lvl="0">
              <a:buNone/>
            </a:pPr>
            <a:r>
              <a:rPr lang="en-GB" sz="2200" b="1" dirty="0" smtClean="0"/>
              <a:t>Describing </a:t>
            </a:r>
            <a:r>
              <a:rPr lang="en-GB" sz="2200" b="1" dirty="0" err="1" smtClean="0"/>
              <a:t>polyhedra</a:t>
            </a:r>
            <a:r>
              <a:rPr lang="en-GB" sz="2200" b="1" dirty="0" smtClean="0"/>
              <a:t>:</a:t>
            </a:r>
          </a:p>
          <a:p>
            <a:pPr lvl="0"/>
            <a:r>
              <a:rPr lang="en-GB" sz="2200" dirty="0" smtClean="0"/>
              <a:t>A volunteer for each team describes the </a:t>
            </a:r>
            <a:r>
              <a:rPr lang="en-GB" sz="2200" dirty="0" smtClean="0"/>
              <a:t>polyhedral angles </a:t>
            </a:r>
            <a:r>
              <a:rPr lang="en-GB" sz="2200" dirty="0" smtClean="0"/>
              <a:t>they could build, showing </a:t>
            </a:r>
            <a:r>
              <a:rPr lang="en-GB" sz="2200" smtClean="0"/>
              <a:t>practical </a:t>
            </a:r>
            <a:r>
              <a:rPr lang="en-GB" sz="2200" smtClean="0"/>
              <a:t>results.</a:t>
            </a:r>
            <a:endParaRPr lang="it-IT" sz="2200" dirty="0" smtClean="0"/>
          </a:p>
          <a:p>
            <a:pPr lvl="0"/>
            <a:r>
              <a:rPr lang="en-GB" sz="2200" dirty="0" smtClean="0"/>
              <a:t>Another volunteer explains how they could assemble them or the reason they couldn’t.</a:t>
            </a:r>
            <a:endParaRPr lang="it-IT" sz="2200" dirty="0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dirty="0" smtClean="0"/>
              <a:t>Regular </a:t>
            </a:r>
            <a:r>
              <a:rPr lang="it-IT" dirty="0" err="1" smtClean="0"/>
              <a:t>Polyhedra</a:t>
            </a:r>
            <a:r>
              <a:rPr lang="it-IT" dirty="0" smtClean="0"/>
              <a:t> and </a:t>
            </a:r>
            <a:r>
              <a:rPr lang="it-IT" dirty="0" err="1" smtClean="0"/>
              <a:t>Symmetry</a:t>
            </a:r>
            <a:endParaRPr lang="it-IT" dirty="0"/>
          </a:p>
        </p:txBody>
      </p:sp>
      <p:sp>
        <p:nvSpPr>
          <p:cNvPr id="8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i="1" smtClean="0">
                <a:latin typeface="Arial" charset="0"/>
              </a:rPr>
              <a:t>Let’s analise all the possibile cases starting from the equilateral triangle</a:t>
            </a:r>
            <a:endParaRPr lang="it-IT" i="1" smtClean="0">
              <a:latin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In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equilateral</a:t>
            </a:r>
            <a:r>
              <a:rPr lang="it-IT" dirty="0" smtClean="0"/>
              <a:t> </a:t>
            </a:r>
            <a:r>
              <a:rPr lang="it-IT" dirty="0" err="1" smtClean="0"/>
              <a:t>triangle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angle </a:t>
            </a:r>
            <a:r>
              <a:rPr lang="it-IT" dirty="0" err="1" smtClean="0"/>
              <a:t>spans</a:t>
            </a:r>
            <a:r>
              <a:rPr lang="it-IT" dirty="0" smtClean="0"/>
              <a:t> 60°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triangles</a:t>
            </a:r>
            <a:r>
              <a:rPr lang="it-IT" dirty="0" smtClean="0"/>
              <a:t> </a:t>
            </a:r>
            <a:r>
              <a:rPr lang="it-IT" dirty="0" err="1" smtClean="0"/>
              <a:t>meet</a:t>
            </a:r>
            <a:r>
              <a:rPr lang="it-IT" dirty="0" smtClean="0"/>
              <a:t> at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vertex</a:t>
            </a:r>
            <a:r>
              <a:rPr lang="it-IT" dirty="0" smtClean="0"/>
              <a:t>, the sum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converging</a:t>
            </a:r>
            <a:r>
              <a:rPr lang="it-IT" dirty="0" smtClean="0"/>
              <a:t> </a:t>
            </a:r>
            <a:r>
              <a:rPr lang="it-IT" dirty="0" err="1" smtClean="0"/>
              <a:t>angles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dirty="0" smtClean="0"/>
              <a:t>	3·60° = 180° &lt; 360°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</a:t>
            </a:r>
            <a:r>
              <a:rPr lang="it-IT" b="1" dirty="0" smtClean="0">
                <a:solidFill>
                  <a:srgbClr val="FF0000"/>
                </a:solidFill>
              </a:rPr>
              <a:t> TETRAHEDRON</a:t>
            </a:r>
            <a:r>
              <a:rPr lang="it-IT" dirty="0" smtClean="0"/>
              <a:t>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dirty="0" smtClean="0"/>
              <a:t>	4 </a:t>
            </a:r>
            <a:r>
              <a:rPr lang="it-IT" dirty="0" err="1" smtClean="0"/>
              <a:t>faces</a:t>
            </a:r>
            <a:r>
              <a:rPr lang="it-IT" dirty="0" smtClean="0"/>
              <a:t>, 4 </a:t>
            </a:r>
            <a:r>
              <a:rPr lang="it-IT" dirty="0" err="1" smtClean="0"/>
              <a:t>vertices</a:t>
            </a:r>
            <a:r>
              <a:rPr lang="it-IT" dirty="0" smtClean="0"/>
              <a:t>, 6 </a:t>
            </a:r>
            <a:r>
              <a:rPr lang="it-IT" dirty="0" err="1" smtClean="0"/>
              <a:t>edges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</p:txBody>
      </p:sp>
      <p:pic>
        <p:nvPicPr>
          <p:cNvPr id="6148" name="Segnaposto contenuto 5" descr="tetraedro.jp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30850" y="2720181"/>
            <a:ext cx="2273300" cy="2286000"/>
          </a:xfr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i="1" smtClean="0">
                <a:latin typeface="Arial" charset="0"/>
              </a:rPr>
              <a:t>Once more we use equilateral triangles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8" cy="4525963"/>
          </a:xfrm>
        </p:spPr>
        <p:txBody>
          <a:bodyPr/>
          <a:lstStyle/>
          <a:p>
            <a:pPr eaLnBrk="1" hangingPunct="1"/>
            <a:r>
              <a:rPr lang="it-IT" dirty="0" err="1" smtClean="0">
                <a:latin typeface="Arial" charset="0"/>
              </a:rPr>
              <a:t>If</a:t>
            </a:r>
            <a:r>
              <a:rPr lang="it-IT" dirty="0" smtClean="0">
                <a:latin typeface="Arial" charset="0"/>
              </a:rPr>
              <a:t> 4 </a:t>
            </a:r>
            <a:r>
              <a:rPr lang="it-IT" dirty="0" err="1" smtClean="0">
                <a:latin typeface="Arial" charset="0"/>
              </a:rPr>
              <a:t>triangles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meet</a:t>
            </a:r>
            <a:r>
              <a:rPr lang="it-IT" dirty="0" smtClean="0">
                <a:latin typeface="Arial" charset="0"/>
              </a:rPr>
              <a:t> at </a:t>
            </a:r>
            <a:r>
              <a:rPr lang="it-IT" dirty="0" err="1" smtClean="0">
                <a:latin typeface="Arial" charset="0"/>
              </a:rPr>
              <a:t>any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vertex</a:t>
            </a:r>
            <a:r>
              <a:rPr lang="it-IT" dirty="0" smtClean="0">
                <a:latin typeface="Arial" charset="0"/>
              </a:rPr>
              <a:t>, </a:t>
            </a:r>
            <a:r>
              <a:rPr lang="it-IT" dirty="0" err="1" smtClean="0">
                <a:latin typeface="Arial" charset="0"/>
              </a:rPr>
              <a:t>we</a:t>
            </a:r>
            <a:r>
              <a:rPr lang="it-IT" dirty="0" smtClean="0">
                <a:latin typeface="Arial" charset="0"/>
              </a:rPr>
              <a:t> </a:t>
            </a:r>
            <a:r>
              <a:rPr lang="it-IT" dirty="0" err="1" smtClean="0">
                <a:latin typeface="Arial" charset="0"/>
              </a:rPr>
              <a:t>have</a:t>
            </a:r>
            <a:endParaRPr lang="it-IT" dirty="0" smtClean="0">
              <a:latin typeface="Arial" charset="0"/>
            </a:endParaRPr>
          </a:p>
          <a:p>
            <a:pPr eaLnBrk="1" hangingPunct="1"/>
            <a:endParaRPr lang="it-IT" dirty="0" smtClean="0">
              <a:latin typeface="Arial" charset="0"/>
            </a:endParaRPr>
          </a:p>
          <a:p>
            <a:pPr eaLnBrk="1" hangingPunct="1"/>
            <a:r>
              <a:rPr lang="it-IT" dirty="0" smtClean="0">
                <a:latin typeface="Arial" charset="0"/>
              </a:rPr>
              <a:t>4·60° = 240° &lt; 360°</a:t>
            </a:r>
          </a:p>
          <a:p>
            <a:pPr eaLnBrk="1" hangingPunct="1"/>
            <a:endParaRPr lang="it-IT" dirty="0" smtClean="0">
              <a:latin typeface="Arial" charset="0"/>
            </a:endParaRPr>
          </a:p>
          <a:p>
            <a:pPr eaLnBrk="1" hangingPunct="1"/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OCTAHEDRON</a:t>
            </a:r>
          </a:p>
          <a:p>
            <a:pPr eaLnBrk="1" hangingPunct="1">
              <a:buFont typeface="Arial" charset="0"/>
              <a:buNone/>
            </a:pPr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it-IT" dirty="0" smtClean="0">
                <a:latin typeface="Arial" charset="0"/>
              </a:rPr>
              <a:t>8 </a:t>
            </a:r>
            <a:r>
              <a:rPr lang="it-IT" dirty="0" err="1" smtClean="0">
                <a:latin typeface="Arial" charset="0"/>
              </a:rPr>
              <a:t>faces</a:t>
            </a:r>
            <a:r>
              <a:rPr lang="it-IT" dirty="0" smtClean="0">
                <a:latin typeface="Arial" charset="0"/>
              </a:rPr>
              <a:t>, 6 </a:t>
            </a:r>
            <a:r>
              <a:rPr lang="it-IT" dirty="0" err="1" smtClean="0">
                <a:latin typeface="Arial" charset="0"/>
              </a:rPr>
              <a:t>vertices</a:t>
            </a:r>
            <a:r>
              <a:rPr lang="it-IT" dirty="0" smtClean="0">
                <a:latin typeface="Arial" charset="0"/>
              </a:rPr>
              <a:t>, 12 </a:t>
            </a:r>
            <a:r>
              <a:rPr lang="it-IT" dirty="0" err="1" smtClean="0">
                <a:latin typeface="Arial" charset="0"/>
              </a:rPr>
              <a:t>edges</a:t>
            </a:r>
            <a:endParaRPr lang="it-IT" dirty="0" smtClean="0">
              <a:latin typeface="Arial" charset="0"/>
            </a:endParaRPr>
          </a:p>
          <a:p>
            <a:pPr eaLnBrk="1" hangingPunct="1"/>
            <a:endParaRPr lang="it-IT" dirty="0" smtClean="0">
              <a:latin typeface="Arial" charset="0"/>
            </a:endParaRPr>
          </a:p>
          <a:p>
            <a:pPr eaLnBrk="1" hangingPunct="1"/>
            <a:endParaRPr lang="it-IT" dirty="0" smtClean="0">
              <a:latin typeface="Arial" charset="0"/>
            </a:endParaRPr>
          </a:p>
        </p:txBody>
      </p:sp>
      <p:pic>
        <p:nvPicPr>
          <p:cNvPr id="7172" name="Segnaposto contenuto 5" descr="Octahedron.jp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03713" y="1500174"/>
            <a:ext cx="4383087" cy="4381500"/>
          </a:xfr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i="1" dirty="0" err="1" smtClean="0">
                <a:latin typeface="Arial" charset="0"/>
              </a:rPr>
              <a:t>If</a:t>
            </a:r>
            <a:r>
              <a:rPr lang="it-IT" sz="2800" i="1" dirty="0" smtClean="0">
                <a:latin typeface="Arial" charset="0"/>
              </a:rPr>
              <a:t> 5 </a:t>
            </a:r>
            <a:r>
              <a:rPr lang="it-IT" sz="2800" i="1" dirty="0" err="1" smtClean="0">
                <a:latin typeface="Arial" charset="0"/>
              </a:rPr>
              <a:t>triangles</a:t>
            </a:r>
            <a:r>
              <a:rPr lang="it-IT" sz="2800" i="1" dirty="0" smtClean="0">
                <a:latin typeface="Arial" charset="0"/>
              </a:rPr>
              <a:t> </a:t>
            </a:r>
            <a:r>
              <a:rPr lang="it-IT" sz="2800" i="1" dirty="0" err="1" smtClean="0">
                <a:latin typeface="Arial" charset="0"/>
              </a:rPr>
              <a:t>meet</a:t>
            </a:r>
            <a:r>
              <a:rPr lang="it-IT" sz="2800" i="1" dirty="0" smtClean="0">
                <a:latin typeface="Arial" charset="0"/>
              </a:rPr>
              <a:t> at </a:t>
            </a:r>
            <a:r>
              <a:rPr lang="it-IT" sz="2800" i="1" dirty="0" err="1" smtClean="0">
                <a:latin typeface="Arial" charset="0"/>
              </a:rPr>
              <a:t>each</a:t>
            </a:r>
            <a:r>
              <a:rPr lang="it-IT" sz="2800" i="1" dirty="0" smtClean="0">
                <a:latin typeface="Arial" charset="0"/>
              </a:rPr>
              <a:t> </a:t>
            </a:r>
            <a:r>
              <a:rPr lang="it-IT" sz="2800" i="1" dirty="0" err="1" smtClean="0">
                <a:latin typeface="Arial" charset="0"/>
              </a:rPr>
              <a:t>vertex</a:t>
            </a:r>
            <a:r>
              <a:rPr lang="it-IT" sz="2800" i="1" dirty="0" smtClean="0">
                <a:latin typeface="Arial" charset="0"/>
              </a:rPr>
              <a:t>, </a:t>
            </a:r>
            <a:r>
              <a:rPr lang="it-IT" sz="2800" i="1" dirty="0" err="1" smtClean="0">
                <a:latin typeface="Arial" charset="0"/>
              </a:rPr>
              <a:t>we</a:t>
            </a:r>
            <a:r>
              <a:rPr lang="it-IT" sz="2800" i="1" dirty="0" smtClean="0">
                <a:latin typeface="Arial" charset="0"/>
              </a:rPr>
              <a:t> </a:t>
            </a:r>
            <a:r>
              <a:rPr lang="it-IT" sz="2800" i="1" dirty="0" err="1" smtClean="0">
                <a:latin typeface="Arial" charset="0"/>
              </a:rPr>
              <a:t>have</a:t>
            </a:r>
            <a:r>
              <a:rPr lang="it-IT" sz="2800" i="1" dirty="0" smtClean="0">
                <a:latin typeface="Arial" charset="0"/>
              </a:rPr>
              <a:t>:</a:t>
            </a:r>
          </a:p>
        </p:txBody>
      </p:sp>
      <p:pic>
        <p:nvPicPr>
          <p:cNvPr id="8196" name="Segnaposto contenuto 5" descr="icosarosso.jp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92344"/>
            <a:ext cx="4038600" cy="3941674"/>
          </a:xfrm>
        </p:spPr>
      </p:pic>
      <p:sp>
        <p:nvSpPr>
          <p:cNvPr id="8195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785938"/>
            <a:ext cx="4038600" cy="4525962"/>
          </a:xfrm>
        </p:spPr>
        <p:txBody>
          <a:bodyPr/>
          <a:lstStyle/>
          <a:p>
            <a:pPr eaLnBrk="1" hangingPunct="1"/>
            <a:r>
              <a:rPr lang="it-IT" dirty="0" smtClean="0">
                <a:latin typeface="Arial" charset="0"/>
              </a:rPr>
              <a:t>5·60° = 300° &lt; 360°</a:t>
            </a:r>
          </a:p>
          <a:p>
            <a:pPr eaLnBrk="1" hangingPunct="1"/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ICOSAHEDRON</a:t>
            </a:r>
            <a:r>
              <a:rPr lang="it-IT" dirty="0" smtClean="0">
                <a:latin typeface="Arial" charset="0"/>
              </a:rPr>
              <a:t>, </a:t>
            </a:r>
          </a:p>
          <a:p>
            <a:pPr eaLnBrk="1" hangingPunct="1">
              <a:buFont typeface="Arial" charset="0"/>
              <a:buNone/>
            </a:pPr>
            <a:r>
              <a:rPr lang="it-IT" dirty="0" smtClean="0">
                <a:latin typeface="Arial" charset="0"/>
              </a:rPr>
              <a:t>	20 </a:t>
            </a:r>
            <a:r>
              <a:rPr lang="it-IT" dirty="0" err="1" smtClean="0">
                <a:latin typeface="Arial" charset="0"/>
              </a:rPr>
              <a:t>faces</a:t>
            </a:r>
            <a:r>
              <a:rPr lang="it-IT" dirty="0" smtClean="0">
                <a:latin typeface="Arial" charset="0"/>
              </a:rPr>
              <a:t>, 12 </a:t>
            </a:r>
            <a:r>
              <a:rPr lang="it-IT" dirty="0" err="1" smtClean="0">
                <a:latin typeface="Arial" charset="0"/>
              </a:rPr>
              <a:t>vertices</a:t>
            </a:r>
            <a:r>
              <a:rPr lang="it-IT" dirty="0" smtClean="0">
                <a:latin typeface="Arial" charset="0"/>
              </a:rPr>
              <a:t>, 30 </a:t>
            </a:r>
            <a:r>
              <a:rPr lang="it-IT" dirty="0" err="1" smtClean="0">
                <a:latin typeface="Arial" charset="0"/>
              </a:rPr>
              <a:t>edges</a:t>
            </a:r>
            <a:endParaRPr lang="it-IT" dirty="0" smtClean="0">
              <a:latin typeface="Arial" charset="0"/>
            </a:endParaRPr>
          </a:p>
          <a:p>
            <a:pPr eaLnBrk="1" hangingPunct="1"/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It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cannot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exist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any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more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polyhedra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composed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of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triangles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it-IT" dirty="0" err="1" smtClean="0">
                <a:solidFill>
                  <a:srgbClr val="FF0000"/>
                </a:solidFill>
                <a:latin typeface="Arial" charset="0"/>
              </a:rPr>
              <a:t>as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Arial" charset="0"/>
              </a:rPr>
            </a:b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 	6·60° = 360°</a:t>
            </a:r>
          </a:p>
          <a:p>
            <a:pPr eaLnBrk="1" hangingPunct="1"/>
            <a:endParaRPr lang="it-IT" dirty="0" smtClean="0">
              <a:latin typeface="Arial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400288" cy="3635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i="1" smtClean="0"/>
              <a:t>Math and Science in the World</a:t>
            </a:r>
            <a:endParaRPr lang="it-IT" i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4000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ADBEAF-6C9B-40AB-AF8C-4633B0C2357A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357554" y="6286520"/>
            <a:ext cx="271464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Regular Polyhedra and Symmetry</a:t>
            </a:r>
            <a:endParaRPr lang="it-IT" dirty="0"/>
          </a:p>
        </p:txBody>
      </p:sp>
      <p:sp>
        <p:nvSpPr>
          <p:cNvPr id="13" name="Segnaposto numero diapositiva 10"/>
          <p:cNvSpPr txBox="1">
            <a:spLocks/>
          </p:cNvSpPr>
          <p:nvPr/>
        </p:nvSpPr>
        <p:spPr>
          <a:xfrm>
            <a:off x="5929322" y="6286520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BEAF-6C9B-40AB-AF8C-4633B0C235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2216</TotalTime>
  <Words>3808</Words>
  <Application>Microsoft Office PowerPoint</Application>
  <PresentationFormat>Presentazione su schermo (4:3)</PresentationFormat>
  <Paragraphs>752</Paragraphs>
  <Slides>52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4" baseType="lpstr">
      <vt:lpstr>Tema di Office</vt:lpstr>
      <vt:lpstr>Equazione</vt:lpstr>
      <vt:lpstr>Diapositiva 1</vt:lpstr>
      <vt:lpstr>Polyhedra</vt:lpstr>
      <vt:lpstr>Activity 2</vt:lpstr>
      <vt:lpstr>Regular Polyhedra</vt:lpstr>
      <vt:lpstr>Regular Polyhedra Are Only 5</vt:lpstr>
      <vt:lpstr>Activity 3</vt:lpstr>
      <vt:lpstr>Let’s analise all the possibile cases starting from the equilateral triangle</vt:lpstr>
      <vt:lpstr>Once more we use equilateral triangles</vt:lpstr>
      <vt:lpstr>If 5 triangles meet at each vertex, we have:</vt:lpstr>
      <vt:lpstr>Now we use squares; each angle spans 90°</vt:lpstr>
      <vt:lpstr>Let’s use pentagons; each angle spans 108°</vt:lpstr>
      <vt:lpstr>We can try to pass to examine hexagons, but…</vt:lpstr>
      <vt:lpstr>D&amp;D</vt:lpstr>
      <vt:lpstr>Activity 4</vt:lpstr>
      <vt:lpstr>Euler’s Formula</vt:lpstr>
      <vt:lpstr>Demonstration of Euler’s Formula</vt:lpstr>
      <vt:lpstr>We add now a second face f’ = f + 1</vt:lpstr>
      <vt:lpstr>Let’s add a third face   f” = f’ + 1</vt:lpstr>
      <vt:lpstr>Diapositiva 19</vt:lpstr>
      <vt:lpstr>Finally, we close the polyhedron with the last face</vt:lpstr>
      <vt:lpstr>Determination of the number of faces, edges and vertices </vt:lpstr>
      <vt:lpstr>Diapositiva 22</vt:lpstr>
      <vt:lpstr>Faces, edges and vertices</vt:lpstr>
      <vt:lpstr>Activity 5</vt:lpstr>
      <vt:lpstr>Activity 6</vt:lpstr>
      <vt:lpstr>Dual Polyhedra</vt:lpstr>
      <vt:lpstr>Diapositiva 27</vt:lpstr>
      <vt:lpstr>The Platonic Solids</vt:lpstr>
      <vt:lpstr>Melancolia I</vt:lpstr>
      <vt:lpstr>Magic Squares</vt:lpstr>
      <vt:lpstr>Symmetries in Dürer’s Magic Square</vt:lpstr>
      <vt:lpstr>Symmetry Groups</vt:lpstr>
      <vt:lpstr>Diapositiva 33</vt:lpstr>
      <vt:lpstr>Activity 7</vt:lpstr>
      <vt:lpstr>The Octahedral Group</vt:lpstr>
      <vt:lpstr>Diapositiva 36</vt:lpstr>
      <vt:lpstr>Diapositiva 37</vt:lpstr>
      <vt:lpstr>Activity 8</vt:lpstr>
      <vt:lpstr>Diapositiva 39</vt:lpstr>
      <vt:lpstr>Diapositiva 40</vt:lpstr>
      <vt:lpstr>Rotational Reflections </vt:lpstr>
      <vt:lpstr>Diapositiva 42</vt:lpstr>
      <vt:lpstr>Orders of the Octahedral Group</vt:lpstr>
      <vt:lpstr>The Icosahedral Group</vt:lpstr>
      <vt:lpstr>Diapositiva 45</vt:lpstr>
      <vt:lpstr>Orders of the Icosahedral Group</vt:lpstr>
      <vt:lpstr>The Tetrahedral Group</vt:lpstr>
      <vt:lpstr>Diapositiva 48</vt:lpstr>
      <vt:lpstr>Orders of the Tetrahedral Group</vt:lpstr>
      <vt:lpstr>Symmetry Properties of Platonic Solids</vt:lpstr>
      <vt:lpstr>Symmetry Properties of Platonic Solids</vt:lpstr>
      <vt:lpstr>Activity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Poliedri regolari</dc:title>
  <dc:creator>Roberto Fontana</dc:creator>
  <cp:lastModifiedBy>Fontana</cp:lastModifiedBy>
  <cp:revision>322</cp:revision>
  <dcterms:created xsi:type="dcterms:W3CDTF">2010-01-15T23:26:00Z</dcterms:created>
  <dcterms:modified xsi:type="dcterms:W3CDTF">2013-03-03T16:14:39Z</dcterms:modified>
</cp:coreProperties>
</file>