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70" r:id="rId11"/>
    <p:sldId id="271" r:id="rId12"/>
    <p:sldId id="272" r:id="rId13"/>
    <p:sldId id="265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2B84-CC0E-4AE4-A1C9-C4F1868F1D7C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96EF-2077-417C-BBB3-4A8F8E42F13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0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600" b="1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Symmetry</a:t>
            </a:r>
            <a:endParaRPr lang="it-IT" sz="660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r"/>
            <a:r>
              <a:rPr lang="it-IT" sz="66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and </a:t>
            </a:r>
          </a:p>
          <a:p>
            <a:pPr algn="r"/>
            <a:r>
              <a:rPr lang="it-IT" sz="6600" b="1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a</a:t>
            </a:r>
            <a:r>
              <a:rPr lang="it-IT" sz="6600" b="1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symmetry</a:t>
            </a:r>
            <a:r>
              <a:rPr lang="it-IT" sz="66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</a:t>
            </a:r>
            <a:endParaRPr lang="it-IT" sz="660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r"/>
            <a:r>
              <a:rPr lang="it-IT" sz="66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in the </a:t>
            </a:r>
            <a:r>
              <a:rPr lang="it-IT" sz="6600" b="1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angiosperms</a:t>
            </a:r>
            <a:endParaRPr lang="it-IT" sz="66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5400600" cy="24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237922" cy="243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ettraofficial.com/wp-content/uploads/2012/09/2006_Orchidea5_800.jpg"/>
          <p:cNvPicPr>
            <a:picLocks noChangeAspect="1" noChangeArrowheads="1"/>
          </p:cNvPicPr>
          <p:nvPr/>
        </p:nvPicPr>
        <p:blipFill>
          <a:blip r:embed="rId2" cstate="print"/>
          <a:srcRect l="3184" t="4166" r="2900" b="4166"/>
          <a:stretch>
            <a:fillRect/>
          </a:stretch>
        </p:blipFill>
        <p:spPr bwMode="auto">
          <a:xfrm>
            <a:off x="285720" y="714356"/>
            <a:ext cx="421484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upload.wikimedia.org/wikipedia/commons/7/70/Genova-Euroflora-Orchidea-DSCF6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00372"/>
            <a:ext cx="447879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4929190" y="114298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rgbClr val="FFC000"/>
                </a:solidFill>
                <a:latin typeface="Garamond" pitchFamily="18" charset="0"/>
              </a:rPr>
              <a:t>Monocots</a:t>
            </a:r>
            <a:r>
              <a:rPr lang="it-IT" sz="3600" b="1" dirty="0" smtClean="0">
                <a:solidFill>
                  <a:srgbClr val="FFC000"/>
                </a:solidFill>
                <a:latin typeface="Garamond" pitchFamily="18" charset="0"/>
              </a:rPr>
              <a:t> or </a:t>
            </a:r>
            <a:r>
              <a:rPr lang="it-IT" sz="3600" b="1" dirty="0" err="1" smtClean="0">
                <a:solidFill>
                  <a:srgbClr val="FFC000"/>
                </a:solidFill>
                <a:latin typeface="Garamond" pitchFamily="18" charset="0"/>
              </a:rPr>
              <a:t>Dicots</a:t>
            </a:r>
            <a:r>
              <a:rPr lang="it-IT" sz="3600" b="1" dirty="0" smtClean="0">
                <a:solidFill>
                  <a:srgbClr val="FFC000"/>
                </a:solidFill>
                <a:latin typeface="Garamond" pitchFamily="18" charset="0"/>
              </a:rPr>
              <a:t>?</a:t>
            </a:r>
            <a:endParaRPr lang="it-IT" sz="3600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58" y="4357694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0070C0"/>
                </a:solidFill>
                <a:latin typeface="Garamond" pitchFamily="18" charset="0"/>
              </a:rPr>
              <a:t>Zygomorphic</a:t>
            </a:r>
            <a:r>
              <a:rPr lang="it-IT" sz="3200" b="1" dirty="0" smtClean="0">
                <a:solidFill>
                  <a:srgbClr val="0070C0"/>
                </a:solidFill>
                <a:latin typeface="Garamond" pitchFamily="18" charset="0"/>
              </a:rPr>
              <a:t> or </a:t>
            </a:r>
            <a:r>
              <a:rPr lang="it-IT" sz="3200" b="1" dirty="0" err="1" smtClean="0">
                <a:solidFill>
                  <a:srgbClr val="0070C0"/>
                </a:solidFill>
                <a:latin typeface="Garamond" pitchFamily="18" charset="0"/>
              </a:rPr>
              <a:t>Actinomorphic</a:t>
            </a:r>
            <a:r>
              <a:rPr lang="it-IT" sz="3200" b="1" dirty="0" smtClean="0">
                <a:solidFill>
                  <a:srgbClr val="0070C0"/>
                </a:solidFill>
                <a:latin typeface="Garamond" pitchFamily="18" charset="0"/>
              </a:rPr>
              <a:t>?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162880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M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43808" y="2636912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</a:rPr>
              <a:t>Z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60232" y="342900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B050"/>
                </a:solidFill>
              </a:rPr>
              <a:t>M</a:t>
            </a:r>
            <a:endParaRPr lang="it-IT" sz="4400" b="1" dirty="0">
              <a:solidFill>
                <a:srgbClr val="00B05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44208" y="4869160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Z</a:t>
            </a:r>
            <a:endParaRPr lang="it-IT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adameblatt.myblog.it/media/01/02/132681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pollicegreen.com/wp-content/uploads/2011/04/escolz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286250" cy="305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4857752" y="92867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rgbClr val="FFC000"/>
                </a:solidFill>
                <a:latin typeface="Garamond" pitchFamily="18" charset="0"/>
              </a:rPr>
              <a:t>Monocots</a:t>
            </a:r>
            <a:r>
              <a:rPr lang="it-IT" sz="3600" b="1" dirty="0" smtClean="0">
                <a:solidFill>
                  <a:srgbClr val="FFC000"/>
                </a:solidFill>
                <a:latin typeface="Garamond" pitchFamily="18" charset="0"/>
              </a:rPr>
              <a:t> or </a:t>
            </a:r>
            <a:r>
              <a:rPr lang="it-IT" sz="3600" b="1" dirty="0" err="1" smtClean="0">
                <a:solidFill>
                  <a:srgbClr val="FFC000"/>
                </a:solidFill>
                <a:latin typeface="Garamond" pitchFamily="18" charset="0"/>
              </a:rPr>
              <a:t>Dicots</a:t>
            </a:r>
            <a:r>
              <a:rPr lang="it-IT" sz="3600" b="1" dirty="0" smtClean="0">
                <a:solidFill>
                  <a:srgbClr val="FFC000"/>
                </a:solidFill>
                <a:latin typeface="Garamond" pitchFamily="18" charset="0"/>
              </a:rPr>
              <a:t>?</a:t>
            </a:r>
            <a:endParaRPr lang="it-IT" sz="3600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7158" y="4071942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err="1" smtClean="0">
                <a:solidFill>
                  <a:srgbClr val="0070C0"/>
                </a:solidFill>
                <a:latin typeface="Garamond" pitchFamily="18" charset="0"/>
              </a:rPr>
              <a:t>Zygomorphic</a:t>
            </a:r>
            <a:r>
              <a:rPr lang="it-IT" sz="3600" b="1" dirty="0" smtClean="0">
                <a:solidFill>
                  <a:srgbClr val="0070C0"/>
                </a:solidFill>
                <a:latin typeface="Garamond" pitchFamily="18" charset="0"/>
              </a:rPr>
              <a:t> or </a:t>
            </a:r>
            <a:r>
              <a:rPr lang="it-IT" sz="3600" b="1" dirty="0" err="1" smtClean="0">
                <a:solidFill>
                  <a:srgbClr val="0070C0"/>
                </a:solidFill>
                <a:latin typeface="Garamond" pitchFamily="18" charset="0"/>
              </a:rPr>
              <a:t>Actinomorphic</a:t>
            </a:r>
            <a:r>
              <a:rPr lang="it-IT" sz="3600" b="1" dirty="0" smtClean="0">
                <a:solidFill>
                  <a:srgbClr val="0070C0"/>
                </a:solidFill>
                <a:latin typeface="Garamond" pitchFamily="18" charset="0"/>
              </a:rPr>
              <a:t>?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98884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D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90872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</a:rPr>
              <a:t>A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868144" y="378904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D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64288" y="422108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</a:rPr>
              <a:t>A</a:t>
            </a:r>
            <a:endParaRPr lang="it-IT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846"/>
            <a:ext cx="3337704" cy="4325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852" y="2907069"/>
            <a:ext cx="4704184" cy="352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4799746"/>
            <a:ext cx="3246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Zygomorphic</a:t>
            </a:r>
            <a:r>
              <a:rPr lang="it-IT" sz="3200" dirty="0">
                <a:solidFill>
                  <a:srgbClr val="0070C0"/>
                </a:solidFill>
              </a:rPr>
              <a:t> or </a:t>
            </a:r>
            <a:r>
              <a:rPr lang="it-IT" sz="3200" dirty="0" err="1">
                <a:solidFill>
                  <a:srgbClr val="0070C0"/>
                </a:solidFill>
              </a:rPr>
              <a:t>Actinomorphic</a:t>
            </a:r>
            <a:r>
              <a:rPr lang="it-IT" sz="32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60032" y="793173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err="1">
                <a:solidFill>
                  <a:srgbClr val="FFC000"/>
                </a:solidFill>
              </a:rPr>
              <a:t>Monocots</a:t>
            </a:r>
            <a:r>
              <a:rPr lang="it-IT" sz="4000" dirty="0">
                <a:solidFill>
                  <a:srgbClr val="FFC000"/>
                </a:solidFill>
              </a:rPr>
              <a:t> or </a:t>
            </a:r>
            <a:r>
              <a:rPr lang="it-IT" sz="4000" dirty="0" err="1">
                <a:solidFill>
                  <a:srgbClr val="FFC000"/>
                </a:solidFill>
              </a:rPr>
              <a:t>Dicots</a:t>
            </a:r>
            <a:r>
              <a:rPr lang="it-IT" sz="4000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105273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</a:rPr>
              <a:t>A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3356992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M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04248" y="386104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A</a:t>
            </a:r>
            <a:endParaRPr lang="it-IT" sz="44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148064" y="422108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</a:rPr>
              <a:t>D</a:t>
            </a:r>
            <a:endParaRPr lang="it-IT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7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3.bp.blogspot.com/_VpGNj1r_OX8/Su36-Jo7LTI/AAAAAAAAEa0/7YxkU2hhab4/s400/orchide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5"/>
            <a:ext cx="3357586" cy="4476781"/>
          </a:xfrm>
          <a:prstGeom prst="rect">
            <a:avLst/>
          </a:prstGeom>
          <a:noFill/>
        </p:spPr>
      </p:pic>
      <p:pic>
        <p:nvPicPr>
          <p:cNvPr id="18434" name="Picture 2" descr="http://www.actaplantarum.org/floraitaliae/download/file.php?id=172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5"/>
            <a:ext cx="3339727" cy="4452969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00034" y="714356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  <a:latin typeface="Garamond" pitchFamily="18" charset="0"/>
              </a:rPr>
              <a:t>Monocots</a:t>
            </a:r>
            <a:endParaRPr lang="it-IT" sz="4000" dirty="0"/>
          </a:p>
        </p:txBody>
      </p:sp>
      <p:sp>
        <p:nvSpPr>
          <p:cNvPr id="6" name="Rettangolo 5"/>
          <p:cNvSpPr/>
          <p:nvPr/>
        </p:nvSpPr>
        <p:spPr>
          <a:xfrm>
            <a:off x="6072198" y="714356"/>
            <a:ext cx="1508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  <a:latin typeface="Garamond" pitchFamily="18" charset="0"/>
              </a:rPr>
              <a:t>Dicots</a:t>
            </a:r>
            <a:endParaRPr lang="it-IT" sz="4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71736" y="21429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</a:rPr>
              <a:t>SYMMETRICAL ??</a:t>
            </a:r>
            <a:r>
              <a:rPr lang="it-IT" sz="3600" dirty="0" smtClean="0"/>
              <a:t> 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7158" y="35716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Microscopic</a:t>
            </a:r>
            <a:r>
              <a:rPr lang="it-IT" dirty="0" smtClean="0">
                <a:latin typeface="Garamond" pitchFamily="18" charset="0"/>
              </a:rPr>
              <a:t> </a:t>
            </a:r>
            <a:endParaRPr lang="it-IT" dirty="0">
              <a:latin typeface="Garamond" pitchFamily="18" charset="0"/>
            </a:endParaRPr>
          </a:p>
        </p:txBody>
      </p:sp>
      <p:pic>
        <p:nvPicPr>
          <p:cNvPr id="3074" name="Picture 2" descr="http://upload.wikimedia.org/wikipedia/commons/thumb/2/2a/Misc_pollen_colorized.jpg/350px-Misc_pollen_color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5072098" cy="3854796"/>
          </a:xfrm>
          <a:prstGeom prst="rect">
            <a:avLst/>
          </a:prstGeom>
          <a:noFill/>
        </p:spPr>
      </p:pic>
      <p:cxnSp>
        <p:nvCxnSpPr>
          <p:cNvPr id="6" name="Connettore 2 5"/>
          <p:cNvCxnSpPr/>
          <p:nvPr/>
        </p:nvCxnSpPr>
        <p:spPr>
          <a:xfrm>
            <a:off x="1428728" y="150017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57158" y="107154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Helianthus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annuus</a:t>
            </a:r>
            <a:endParaRPr lang="it-IT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it-IT" dirty="0" err="1" smtClean="0">
                <a:latin typeface="Garamond" pitchFamily="18" charset="0"/>
              </a:rPr>
              <a:t>Sunflower</a:t>
            </a:r>
            <a:endParaRPr lang="it-IT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43174" y="21429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err="1" smtClean="0">
                <a:solidFill>
                  <a:srgbClr val="C00000"/>
                </a:solidFill>
                <a:latin typeface="Garamond" pitchFamily="18" charset="0"/>
              </a:rPr>
              <a:t>Pollens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357950" y="6000768"/>
            <a:ext cx="2107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Ipomoea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purpurea</a:t>
            </a:r>
          </a:p>
          <a:p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Purple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morning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glory</a:t>
            </a:r>
            <a:endParaRPr lang="it-IT" dirty="0">
              <a:solidFill>
                <a:srgbClr val="FFFF00"/>
              </a:solidFill>
              <a:latin typeface="Garamond" pitchFamily="18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10800000">
            <a:off x="5072066" y="5000636"/>
            <a:ext cx="1285884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285720" y="3571876"/>
            <a:ext cx="1106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Sidalcea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</a:p>
          <a:p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Malviflora</a:t>
            </a:r>
            <a:endParaRPr lang="it-IT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it-IT" dirty="0" err="1" smtClean="0">
                <a:latin typeface="Garamond" pitchFamily="18" charset="0"/>
              </a:rPr>
              <a:t>Mallow</a:t>
            </a:r>
            <a:r>
              <a:rPr lang="it-IT" dirty="0" smtClean="0">
                <a:latin typeface="Garamond" pitchFamily="18" charset="0"/>
              </a:rPr>
              <a:t> </a:t>
            </a:r>
            <a:endParaRPr lang="it-IT" dirty="0">
              <a:latin typeface="Garamond" pitchFamily="18" charset="0"/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1500166" y="4000504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10800000" flipV="1">
            <a:off x="6429388" y="2500306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7585778" y="2071678"/>
            <a:ext cx="1558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Oenothera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fruticosa </a:t>
            </a:r>
          </a:p>
          <a:p>
            <a:r>
              <a:rPr lang="it-IT" dirty="0" err="1" smtClean="0">
                <a:latin typeface="Garamond" pitchFamily="18" charset="0"/>
              </a:rPr>
              <a:t>Evening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primrose</a:t>
            </a:r>
            <a:endParaRPr lang="it-IT" dirty="0">
              <a:solidFill>
                <a:srgbClr val="FFFF00"/>
              </a:solidFill>
              <a:latin typeface="Garamond" pitchFamily="18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 rot="5400000" flipH="1" flipV="1">
            <a:off x="1571604" y="5000636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0" y="5572140"/>
            <a:ext cx="1620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Lilium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auratum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</a:p>
          <a:p>
            <a:r>
              <a:rPr lang="it-IT" dirty="0" smtClean="0">
                <a:latin typeface="Garamond" pitchFamily="18" charset="0"/>
              </a:rPr>
              <a:t>Lily</a:t>
            </a:r>
          </a:p>
          <a:p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31" name="Connettore 2 30"/>
          <p:cNvCxnSpPr/>
          <p:nvPr/>
        </p:nvCxnSpPr>
        <p:spPr>
          <a:xfrm rot="5400000" flipH="1" flipV="1">
            <a:off x="3178959" y="5250669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2643174" y="6215082"/>
            <a:ext cx="1836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Ricinus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communis</a:t>
            </a:r>
            <a:endParaRPr lang="it-IT" dirty="0" smtClean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it-IT" dirty="0" smtClean="0">
                <a:latin typeface="Garamond" pitchFamily="18" charset="0"/>
              </a:rPr>
              <a:t>Castor </a:t>
            </a:r>
            <a:r>
              <a:rPr lang="it-IT" dirty="0" err="1" smtClean="0">
                <a:latin typeface="Garamond" pitchFamily="18" charset="0"/>
              </a:rPr>
              <a:t>bean</a:t>
            </a:r>
            <a:r>
              <a:rPr lang="it-IT" dirty="0" smtClean="0">
                <a:latin typeface="Garamond" pitchFamily="18" charset="0"/>
              </a:rPr>
              <a:t> </a:t>
            </a:r>
            <a:r>
              <a:rPr lang="it-IT" dirty="0" err="1" smtClean="0">
                <a:latin typeface="Garamond" pitchFamily="18" charset="0"/>
              </a:rPr>
              <a:t>plant</a:t>
            </a:r>
            <a:endParaRPr lang="it-IT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6" grpId="0"/>
      <p:bldP spid="26" grpId="0"/>
      <p:bldP spid="2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unsci.com/fun3_it/guida/guida4/micro4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272425" cy="4577177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726012" y="332656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solidFill>
                  <a:srgbClr val="C00000"/>
                </a:solidFill>
                <a:latin typeface="Garamond" pitchFamily="18" charset="0"/>
              </a:rPr>
              <a:t>What</a:t>
            </a:r>
            <a:r>
              <a:rPr lang="it-IT" sz="44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4400" dirty="0" err="1" smtClean="0">
                <a:solidFill>
                  <a:srgbClr val="C00000"/>
                </a:solidFill>
                <a:latin typeface="Garamond" pitchFamily="18" charset="0"/>
              </a:rPr>
              <a:t>is</a:t>
            </a:r>
            <a:r>
              <a:rPr lang="it-IT" sz="44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4400" dirty="0" err="1" smtClean="0">
                <a:solidFill>
                  <a:srgbClr val="C00000"/>
                </a:solidFill>
                <a:latin typeface="Garamond" pitchFamily="18" charset="0"/>
              </a:rPr>
              <a:t>it</a:t>
            </a:r>
            <a:r>
              <a:rPr lang="it-IT" sz="4400" dirty="0" smtClean="0">
                <a:solidFill>
                  <a:srgbClr val="C00000"/>
                </a:solidFill>
                <a:latin typeface="Garamond" pitchFamily="18" charset="0"/>
              </a:rPr>
              <a:t>  ??</a:t>
            </a:r>
            <a:endParaRPr lang="it-IT" sz="44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59492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Pollen</a:t>
            </a:r>
            <a:r>
              <a:rPr lang="it-IT" dirty="0" smtClean="0"/>
              <a:t> </a:t>
            </a:r>
            <a:r>
              <a:rPr lang="it-IT" dirty="0" err="1" smtClean="0"/>
              <a:t>grain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figwort</a:t>
            </a:r>
            <a:r>
              <a:rPr lang="it-IT" dirty="0" smtClean="0"/>
              <a:t> (</a:t>
            </a:r>
            <a:r>
              <a:rPr lang="it-IT" i="1" dirty="0" err="1" smtClean="0"/>
              <a:t>Ranunculus</a:t>
            </a:r>
            <a:r>
              <a:rPr lang="it-IT" i="1" dirty="0" smtClean="0"/>
              <a:t> </a:t>
            </a:r>
            <a:r>
              <a:rPr lang="it-IT" i="1" dirty="0" err="1" smtClean="0"/>
              <a:t>ficaria</a:t>
            </a:r>
            <a:r>
              <a:rPr lang="it-IT" dirty="0" smtClean="0"/>
              <a:t>) 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sci.com/fun3_it/guida/guida4/micro4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9166">
            <a:off x="4939522" y="2531209"/>
            <a:ext cx="4238655" cy="3178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actaplantarum.org/floraitaliae/download/file.php?id=787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4203253" cy="3857652"/>
          </a:xfrm>
          <a:prstGeom prst="rect">
            <a:avLst/>
          </a:prstGeom>
          <a:noFill/>
        </p:spPr>
      </p:pic>
      <p:cxnSp>
        <p:nvCxnSpPr>
          <p:cNvPr id="12" name="Connettore 1 11"/>
          <p:cNvCxnSpPr/>
          <p:nvPr/>
        </p:nvCxnSpPr>
        <p:spPr>
          <a:xfrm rot="16200000" flipH="1">
            <a:off x="3714744" y="2928934"/>
            <a:ext cx="2214578" cy="107157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286248" y="2357430"/>
            <a:ext cx="2071702" cy="2143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072198" y="1857364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C00000"/>
                </a:solidFill>
              </a:rPr>
              <a:t>Ovary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</a:rPr>
              <a:t>of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</a:rPr>
              <a:t>Capsella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digiphotostatic.libero.it/orsetto_bianco/med/2a865eaabe_4651951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2830">
            <a:off x="5078273" y="1147549"/>
            <a:ext cx="3299263" cy="247744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331640" y="4766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it-IT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70080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 smtClean="0">
                <a:solidFill>
                  <a:srgbClr val="002060"/>
                </a:solidFill>
              </a:rPr>
              <a:t>When</a:t>
            </a:r>
            <a:r>
              <a:rPr lang="it-IT" sz="2000" dirty="0" smtClean="0">
                <a:solidFill>
                  <a:srgbClr val="002060"/>
                </a:solidFill>
              </a:rPr>
              <a:t> the </a:t>
            </a:r>
            <a:r>
              <a:rPr lang="it-IT" sz="2000" dirty="0" err="1" smtClean="0">
                <a:solidFill>
                  <a:srgbClr val="002060"/>
                </a:solidFill>
              </a:rPr>
              <a:t>flower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is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star-shaped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it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is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actinomorph</a:t>
            </a:r>
            <a:r>
              <a:rPr lang="it-IT" sz="2000" dirty="0" smtClean="0">
                <a:solidFill>
                  <a:srgbClr val="002060"/>
                </a:solidFill>
              </a:rPr>
              <a:t>, i.e., </a:t>
            </a:r>
            <a:r>
              <a:rPr lang="it-IT" sz="2000" dirty="0" err="1" smtClean="0">
                <a:solidFill>
                  <a:srgbClr val="002060"/>
                </a:solidFill>
              </a:rPr>
              <a:t>it</a:t>
            </a:r>
            <a:r>
              <a:rPr lang="it-IT" sz="2000" dirty="0" smtClean="0">
                <a:solidFill>
                  <a:srgbClr val="002060"/>
                </a:solidFill>
              </a:rPr>
              <a:t>  </a:t>
            </a:r>
            <a:r>
              <a:rPr lang="it-IT" sz="2000" dirty="0" err="1" smtClean="0">
                <a:solidFill>
                  <a:srgbClr val="002060"/>
                </a:solidFill>
              </a:rPr>
              <a:t>has</a:t>
            </a:r>
            <a:r>
              <a:rPr lang="it-IT" sz="2000" dirty="0" smtClean="0">
                <a:solidFill>
                  <a:srgbClr val="002060"/>
                </a:solidFill>
              </a:rPr>
              <a:t> a </a:t>
            </a:r>
            <a:r>
              <a:rPr lang="it-IT" sz="2000" dirty="0" err="1" smtClean="0">
                <a:solidFill>
                  <a:srgbClr val="002060"/>
                </a:solidFill>
              </a:rPr>
              <a:t>radial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symmetry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5" name="Picture 6" descr="http://img2.fotoalbum.virgilio.it/v/www1-3/161/161911/531656/orchidea3-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2941">
            <a:off x="456353" y="3575173"/>
            <a:ext cx="3357554" cy="251816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23928" y="458112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On the </a:t>
            </a:r>
            <a:r>
              <a:rPr lang="it-IT" sz="2000" dirty="0" err="1" smtClean="0">
                <a:solidFill>
                  <a:srgbClr val="002060"/>
                </a:solidFill>
              </a:rPr>
              <a:t>contrary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  <a:r>
              <a:rPr lang="it-IT" sz="2000" dirty="0" err="1" smtClean="0">
                <a:solidFill>
                  <a:srgbClr val="002060"/>
                </a:solidFill>
              </a:rPr>
              <a:t>when</a:t>
            </a:r>
            <a:r>
              <a:rPr lang="it-IT" sz="2000" dirty="0" smtClean="0">
                <a:solidFill>
                  <a:srgbClr val="002060"/>
                </a:solidFill>
              </a:rPr>
              <a:t> the </a:t>
            </a:r>
            <a:r>
              <a:rPr lang="it-IT" sz="2000" dirty="0" err="1" smtClean="0">
                <a:solidFill>
                  <a:srgbClr val="002060"/>
                </a:solidFill>
              </a:rPr>
              <a:t>flower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is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butterfly-shaped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it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is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zigomorph</a:t>
            </a:r>
            <a:r>
              <a:rPr lang="it-IT" sz="2000" dirty="0" smtClean="0">
                <a:solidFill>
                  <a:srgbClr val="002060"/>
                </a:solidFill>
              </a:rPr>
              <a:t>, i.e., </a:t>
            </a:r>
            <a:r>
              <a:rPr lang="it-IT" sz="2000" dirty="0" err="1" smtClean="0">
                <a:solidFill>
                  <a:srgbClr val="002060"/>
                </a:solidFill>
              </a:rPr>
              <a:t>it</a:t>
            </a:r>
            <a:r>
              <a:rPr lang="it-IT" sz="2000" dirty="0" smtClean="0">
                <a:solidFill>
                  <a:srgbClr val="002060"/>
                </a:solidFill>
              </a:rPr>
              <a:t>  </a:t>
            </a:r>
            <a:r>
              <a:rPr lang="it-IT" sz="2000" dirty="0" err="1" smtClean="0">
                <a:solidFill>
                  <a:srgbClr val="002060"/>
                </a:solidFill>
              </a:rPr>
              <a:t>has</a:t>
            </a:r>
            <a:r>
              <a:rPr lang="it-IT" sz="2000" dirty="0" smtClean="0">
                <a:solidFill>
                  <a:srgbClr val="002060"/>
                </a:solidFill>
              </a:rPr>
              <a:t> a </a:t>
            </a:r>
            <a:r>
              <a:rPr lang="it-IT" sz="2000" dirty="0" err="1" smtClean="0">
                <a:solidFill>
                  <a:srgbClr val="002060"/>
                </a:solidFill>
              </a:rPr>
              <a:t>bilateral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symmetry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0466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latin typeface="Garamond" pitchFamily="18" charset="0"/>
              </a:rPr>
              <a:t>Angiosperm</a:t>
            </a:r>
            <a:r>
              <a:rPr lang="it-IT" sz="4000" dirty="0" smtClean="0">
                <a:latin typeface="Garamond" pitchFamily="18" charset="0"/>
              </a:rPr>
              <a:t> :              </a:t>
            </a:r>
          </a:p>
          <a:p>
            <a:r>
              <a:rPr lang="it-IT" sz="4000" dirty="0" smtClean="0">
                <a:latin typeface="Garamond" pitchFamily="18" charset="0"/>
              </a:rPr>
              <a:t>          </a:t>
            </a:r>
            <a:r>
              <a:rPr lang="it-IT" sz="4000" dirty="0" err="1" smtClean="0">
                <a:latin typeface="Garamond" pitchFamily="18" charset="0"/>
              </a:rPr>
              <a:t>from</a:t>
            </a:r>
            <a:r>
              <a:rPr lang="it-IT" sz="4000" dirty="0" smtClean="0">
                <a:latin typeface="Garamond" pitchFamily="18" charset="0"/>
              </a:rPr>
              <a:t> </a:t>
            </a:r>
            <a:r>
              <a:rPr lang="it-IT" sz="4000" dirty="0" err="1" smtClean="0">
                <a:latin typeface="Garamond" pitchFamily="18" charset="0"/>
              </a:rPr>
              <a:t>Greek</a:t>
            </a:r>
            <a:r>
              <a:rPr lang="it-IT" sz="4000" dirty="0" smtClean="0">
                <a:latin typeface="Garamond" pitchFamily="18" charset="0"/>
              </a:rPr>
              <a:t> </a:t>
            </a:r>
            <a:r>
              <a:rPr lang="el-GR" sz="4000" b="1" dirty="0" smtClean="0">
                <a:solidFill>
                  <a:srgbClr val="C00000"/>
                </a:solidFill>
                <a:latin typeface="Garamond" pitchFamily="18" charset="0"/>
              </a:rPr>
              <a:t>αγγειον</a:t>
            </a:r>
            <a:r>
              <a:rPr lang="it-IT" sz="40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4000" dirty="0" smtClean="0">
                <a:latin typeface="Garamond" pitchFamily="18" charset="0"/>
              </a:rPr>
              <a:t>+ </a:t>
            </a:r>
            <a:r>
              <a:rPr lang="el-GR" sz="4000" b="1" dirty="0" smtClean="0">
                <a:solidFill>
                  <a:srgbClr val="C00000"/>
                </a:solidFill>
                <a:latin typeface="Garamond" pitchFamily="18" charset="0"/>
              </a:rPr>
              <a:t>σπερμα</a:t>
            </a:r>
            <a:r>
              <a:rPr lang="it-IT" sz="4000" b="1" dirty="0" smtClean="0">
                <a:solidFill>
                  <a:srgbClr val="C00000"/>
                </a:solidFill>
                <a:latin typeface="Garamond" pitchFamily="18" charset="0"/>
              </a:rPr>
              <a:t>                                                     </a:t>
            </a:r>
            <a:r>
              <a:rPr lang="it-IT" sz="4000" dirty="0" smtClean="0">
                <a:latin typeface="Garamond" pitchFamily="18" charset="0"/>
              </a:rPr>
              <a:t>(</a:t>
            </a:r>
            <a:r>
              <a:rPr lang="it-IT" sz="4000" dirty="0" err="1" smtClean="0">
                <a:latin typeface="Garamond" pitchFamily="18" charset="0"/>
              </a:rPr>
              <a:t>protected</a:t>
            </a:r>
            <a:r>
              <a:rPr lang="it-IT" sz="4000" dirty="0" smtClean="0">
                <a:latin typeface="Garamond" pitchFamily="18" charset="0"/>
              </a:rPr>
              <a:t> </a:t>
            </a:r>
            <a:r>
              <a:rPr lang="it-IT" sz="4000" dirty="0" err="1" smtClean="0">
                <a:latin typeface="Garamond" pitchFamily="18" charset="0"/>
              </a:rPr>
              <a:t>seed</a:t>
            </a:r>
            <a:r>
              <a:rPr lang="it-IT" sz="4000" dirty="0" smtClean="0">
                <a:latin typeface="Garamond" pitchFamily="18" charset="0"/>
              </a:rPr>
              <a:t>)       </a:t>
            </a:r>
            <a:endParaRPr lang="it-IT" sz="4000" dirty="0">
              <a:latin typeface="Garamond" pitchFamily="18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467544" y="1412776"/>
            <a:ext cx="936104" cy="0"/>
          </a:xfrm>
          <a:prstGeom prst="straightConnector1">
            <a:avLst/>
          </a:prstGeom>
          <a:ln cmpd="sng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979712" y="371703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Characteristics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486916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dirty="0" smtClean="0"/>
              <a:t>  </a:t>
            </a:r>
            <a:r>
              <a:rPr lang="it-IT" sz="3200" dirty="0" err="1" smtClean="0">
                <a:latin typeface="Garamond" pitchFamily="18" charset="0"/>
              </a:rPr>
              <a:t>vascular</a:t>
            </a:r>
            <a:r>
              <a:rPr lang="it-IT" sz="3200" dirty="0" smtClean="0">
                <a:latin typeface="Garamond" pitchFamily="18" charset="0"/>
              </a:rPr>
              <a:t> </a:t>
            </a:r>
            <a:r>
              <a:rPr lang="it-IT" sz="3200" dirty="0" err="1" smtClean="0">
                <a:latin typeface="Garamond" pitchFamily="18" charset="0"/>
              </a:rPr>
              <a:t>plants</a:t>
            </a:r>
            <a:endParaRPr lang="it-IT" sz="32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3200" dirty="0">
                <a:latin typeface="Garamond" pitchFamily="18" charset="0"/>
              </a:rPr>
              <a:t> </a:t>
            </a:r>
            <a:r>
              <a:rPr lang="it-IT" sz="3200" dirty="0" smtClean="0">
                <a:latin typeface="Garamond" pitchFamily="18" charset="0"/>
              </a:rPr>
              <a:t> </a:t>
            </a:r>
            <a:r>
              <a:rPr lang="it-IT" sz="3200" dirty="0" err="1" smtClean="0">
                <a:latin typeface="Garamond" pitchFamily="18" charset="0"/>
              </a:rPr>
              <a:t>having</a:t>
            </a:r>
            <a:r>
              <a:rPr lang="it-IT" sz="3200" dirty="0" smtClean="0">
                <a:latin typeface="Garamond" pitchFamily="18" charset="0"/>
              </a:rPr>
              <a:t> </a:t>
            </a:r>
            <a:r>
              <a:rPr lang="it-IT" sz="3200" dirty="0" err="1" smtClean="0">
                <a:latin typeface="Garamond" pitchFamily="18" charset="0"/>
              </a:rPr>
              <a:t>seeds</a:t>
            </a:r>
            <a:r>
              <a:rPr lang="it-IT" sz="3200" dirty="0" smtClean="0">
                <a:latin typeface="Garamond" pitchFamily="18" charset="0"/>
              </a:rPr>
              <a:t>          </a:t>
            </a:r>
            <a:r>
              <a:rPr lang="it-IT" sz="3200" dirty="0" err="1" smtClean="0">
                <a:latin typeface="Garamond" pitchFamily="18" charset="0"/>
              </a:rPr>
              <a:t>producing</a:t>
            </a:r>
            <a:r>
              <a:rPr lang="it-IT" sz="3200" dirty="0" smtClean="0">
                <a:latin typeface="Garamond" pitchFamily="18" charset="0"/>
              </a:rPr>
              <a:t> </a:t>
            </a:r>
            <a:r>
              <a:rPr lang="it-IT" sz="3200" dirty="0" err="1" smtClean="0">
                <a:latin typeface="Garamond" pitchFamily="18" charset="0"/>
              </a:rPr>
              <a:t>flowers</a:t>
            </a:r>
            <a:r>
              <a:rPr lang="it-IT" sz="3200" dirty="0" smtClean="0">
                <a:latin typeface="Garamond" pitchFamily="18" charset="0"/>
              </a:rPr>
              <a:t> and </a:t>
            </a:r>
            <a:r>
              <a:rPr lang="it-IT" sz="3200" dirty="0" err="1" smtClean="0">
                <a:latin typeface="Garamond" pitchFamily="18" charset="0"/>
              </a:rPr>
              <a:t>fruits</a:t>
            </a:r>
            <a:r>
              <a:rPr lang="it-IT" sz="3200" dirty="0" smtClean="0">
                <a:latin typeface="Garamond" pitchFamily="18" charset="0"/>
              </a:rPr>
              <a:t>   </a:t>
            </a:r>
            <a:endParaRPr lang="it-IT" sz="3200" dirty="0">
              <a:latin typeface="Garamond" pitchFamily="18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2915816" y="57332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76672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err="1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H</a:t>
            </a:r>
            <a:r>
              <a:rPr lang="it-IT" sz="6000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ow</a:t>
            </a:r>
            <a:r>
              <a:rPr lang="it-IT" sz="6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6000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many</a:t>
            </a:r>
            <a:r>
              <a:rPr lang="it-IT" sz="6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6000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species</a:t>
            </a:r>
            <a:r>
              <a:rPr lang="it-IT" sz="6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it-IT" sz="6000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exist</a:t>
            </a:r>
            <a:r>
              <a:rPr lang="it-IT" sz="60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??</a:t>
            </a:r>
            <a:endParaRPr lang="it-IT" sz="60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77281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/>
              <a:t>720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Per 3"/>
          <p:cNvSpPr/>
          <p:nvPr/>
        </p:nvSpPr>
        <p:spPr>
          <a:xfrm flipH="1">
            <a:off x="467544" y="1412776"/>
            <a:ext cx="1368152" cy="1800200"/>
          </a:xfrm>
          <a:prstGeom prst="mathMultiply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4653136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/>
              <a:t>20 000</a:t>
            </a:r>
            <a:endParaRPr lang="it-IT" sz="8000" dirty="0"/>
          </a:p>
        </p:txBody>
      </p:sp>
      <p:sp>
        <p:nvSpPr>
          <p:cNvPr id="6" name="Per 5"/>
          <p:cNvSpPr/>
          <p:nvPr/>
        </p:nvSpPr>
        <p:spPr>
          <a:xfrm>
            <a:off x="5364088" y="4149080"/>
            <a:ext cx="2160240" cy="2348880"/>
          </a:xfrm>
          <a:prstGeom prst="mathMultiply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95736" y="2420888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250</a:t>
            </a:r>
            <a:r>
              <a:rPr lang="it-IT" sz="10000" dirty="0" smtClean="0"/>
              <a:t> </a:t>
            </a:r>
            <a:r>
              <a:rPr lang="it-IT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000 !!</a:t>
            </a:r>
            <a:endParaRPr lang="it-IT" sz="1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26064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latin typeface="Garamond" pitchFamily="18" charset="0"/>
              </a:rPr>
              <a:t>Angiosperms</a:t>
            </a:r>
            <a:endParaRPr lang="it-IT" sz="3600" b="1" dirty="0">
              <a:latin typeface="Garamond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0" y="33265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MONOCOTS</a:t>
            </a:r>
          </a:p>
          <a:p>
            <a:pPr algn="ctr"/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sz="2000" dirty="0" err="1" smtClean="0"/>
              <a:t>mostly</a:t>
            </a:r>
            <a:r>
              <a:rPr lang="it-IT" sz="2000" dirty="0" smtClean="0"/>
              <a:t> </a:t>
            </a:r>
            <a:r>
              <a:rPr lang="it-IT" sz="2000" dirty="0" err="1" smtClean="0"/>
              <a:t>herbaceous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300192" y="332656"/>
            <a:ext cx="25202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DICOTS</a:t>
            </a:r>
          </a:p>
          <a:p>
            <a:pPr algn="ctr"/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sz="2000" dirty="0" err="1" smtClean="0"/>
              <a:t>herbaceous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 </a:t>
            </a:r>
            <a:r>
              <a:rPr lang="it-IT" sz="2000" dirty="0" err="1" smtClean="0"/>
              <a:t>arboreal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3744416" cy="543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88691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 rot="16200000">
            <a:off x="-731417" y="1945807"/>
            <a:ext cx="2537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latin typeface="Garamond" pitchFamily="18" charset="0"/>
              </a:rPr>
              <a:t>monocots</a:t>
            </a:r>
            <a:endParaRPr lang="it-IT" sz="3600" dirty="0"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-566805" y="4424403"/>
            <a:ext cx="235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latin typeface="Garamond" pitchFamily="18" charset="0"/>
              </a:rPr>
              <a:t>dicots</a:t>
            </a:r>
            <a:r>
              <a:rPr lang="it-IT" sz="3600" dirty="0" smtClean="0">
                <a:latin typeface="Garamond" pitchFamily="18" charset="0"/>
              </a:rPr>
              <a:t> </a:t>
            </a:r>
            <a:endParaRPr lang="it-IT" sz="3600" dirty="0">
              <a:latin typeface="Garamond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1538" y="26891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Number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of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 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shape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of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the      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disposition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of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     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ribs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of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the        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structure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of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                       </a:t>
            </a:r>
          </a:p>
          <a:p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cots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             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roots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          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conductive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vessels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leaves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               the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flowers</a:t>
            </a:r>
            <a:endParaRPr lang="it-IT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www.leserre.it/dbimg/arancio98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7818">
            <a:off x="206070" y="1654991"/>
            <a:ext cx="2762270" cy="2071702"/>
          </a:xfrm>
          <a:prstGeom prst="rect">
            <a:avLst/>
          </a:prstGeom>
          <a:noFill/>
        </p:spPr>
      </p:pic>
      <p:pic>
        <p:nvPicPr>
          <p:cNvPr id="3" name="Picture 8" descr="http://www.cittadinovara.com/wp-content/uploads/2011/04/RI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57298"/>
            <a:ext cx="3429024" cy="2270775"/>
          </a:xfrm>
          <a:prstGeom prst="rect">
            <a:avLst/>
          </a:prstGeom>
          <a:noFill/>
        </p:spPr>
      </p:pic>
      <p:pic>
        <p:nvPicPr>
          <p:cNvPr id="4" name="Picture 14" descr="http://www.leserre.it/img/ciliegio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9050">
            <a:off x="758435" y="3901940"/>
            <a:ext cx="3267446" cy="2725050"/>
          </a:xfrm>
          <a:prstGeom prst="rect">
            <a:avLst/>
          </a:prstGeom>
          <a:noFill/>
        </p:spPr>
      </p:pic>
      <p:pic>
        <p:nvPicPr>
          <p:cNvPr id="5" name="Picture 6" descr="http://img2.fotoalbum.virgilio.it/v/www1-3/161/161911/531656/orchidea3-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2941">
            <a:off x="4991147" y="4049646"/>
            <a:ext cx="3357554" cy="2518166"/>
          </a:xfrm>
          <a:prstGeom prst="rect">
            <a:avLst/>
          </a:prstGeom>
          <a:noFill/>
        </p:spPr>
      </p:pic>
      <p:pic>
        <p:nvPicPr>
          <p:cNvPr id="6" name="Picture 4" descr="http://www.inseparabile.com/pianteefiori/foto_piante_e_fiori/PalmTr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81499">
            <a:off x="6943725" y="1542112"/>
            <a:ext cx="1934500" cy="257933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214414" y="357166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err="1" smtClean="0">
                <a:solidFill>
                  <a:srgbClr val="C00000"/>
                </a:solidFill>
                <a:latin typeface="Garamond" pitchFamily="18" charset="0"/>
              </a:rPr>
              <a:t>Monocots</a:t>
            </a:r>
            <a:r>
              <a:rPr lang="it-IT" sz="5400" dirty="0" smtClean="0">
                <a:solidFill>
                  <a:srgbClr val="C00000"/>
                </a:solidFill>
                <a:latin typeface="Garamond" pitchFamily="18" charset="0"/>
              </a:rPr>
              <a:t> or </a:t>
            </a:r>
            <a:r>
              <a:rPr lang="it-IT" sz="5400" dirty="0" err="1" smtClean="0">
                <a:solidFill>
                  <a:srgbClr val="C00000"/>
                </a:solidFill>
                <a:latin typeface="Garamond" pitchFamily="18" charset="0"/>
              </a:rPr>
              <a:t>Dicots</a:t>
            </a:r>
            <a:r>
              <a:rPr lang="it-IT" sz="5400" dirty="0" smtClean="0">
                <a:solidFill>
                  <a:srgbClr val="C00000"/>
                </a:solidFill>
                <a:latin typeface="Garamond" pitchFamily="18" charset="0"/>
              </a:rPr>
              <a:t> ??</a:t>
            </a:r>
            <a:endParaRPr lang="it-IT" sz="54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1844456"/>
            <a:ext cx="14925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 smtClean="0">
                <a:solidFill>
                  <a:srgbClr val="FF0000"/>
                </a:solidFill>
              </a:rPr>
              <a:t>D</a:t>
            </a:r>
            <a:endParaRPr lang="it-IT" sz="10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1700808"/>
            <a:ext cx="22322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092280" y="2132856"/>
            <a:ext cx="16561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87205" y="4306261"/>
            <a:ext cx="21927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 smtClean="0">
                <a:solidFill>
                  <a:srgbClr val="FF0000"/>
                </a:solidFill>
              </a:rPr>
              <a:t>D</a:t>
            </a:r>
            <a:endParaRPr lang="it-IT" sz="104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24128" y="4306261"/>
            <a:ext cx="13681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 smtClean="0">
                <a:solidFill>
                  <a:srgbClr val="FF0000"/>
                </a:solidFill>
              </a:rPr>
              <a:t>M</a:t>
            </a:r>
            <a:endParaRPr lang="it-IT" sz="10400" dirty="0">
              <a:solidFill>
                <a:srgbClr val="FF0000"/>
              </a:solidFill>
            </a:endParaRPr>
          </a:p>
        </p:txBody>
      </p:sp>
      <p:sp>
        <p:nvSpPr>
          <p:cNvPr id="13" name="Stella a 5 punte 12"/>
          <p:cNvSpPr/>
          <p:nvPr/>
        </p:nvSpPr>
        <p:spPr>
          <a:xfrm>
            <a:off x="7715272" y="642918"/>
            <a:ext cx="357190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3.gstatic.com/images?q=tbn:ANd9GcR3I3IJPrD8WaTnr5h4s5kT3aIdmsluZPnYVBr7BYOYrxGtRd9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8544">
            <a:off x="293249" y="393403"/>
            <a:ext cx="2276299" cy="3420668"/>
          </a:xfrm>
          <a:prstGeom prst="rect">
            <a:avLst/>
          </a:prstGeom>
          <a:noFill/>
        </p:spPr>
      </p:pic>
      <p:pic>
        <p:nvPicPr>
          <p:cNvPr id="21514" name="Picture 10" descr="http://static.blogo.it/benessereblog/mai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9411">
            <a:off x="2826499" y="565460"/>
            <a:ext cx="3577705" cy="2857196"/>
          </a:xfrm>
          <a:prstGeom prst="rect">
            <a:avLst/>
          </a:prstGeom>
          <a:noFill/>
        </p:spPr>
      </p:pic>
      <p:pic>
        <p:nvPicPr>
          <p:cNvPr id="21516" name="Picture 12" descr="http://t0.gstatic.com/images?q=tbn:ANd9GcTO6_Ovw3_YBQqNBmaY8PCO9EiNmmYT7MBVLqmlT9ius_qSrBvPW6lgLgH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2331">
            <a:off x="6667749" y="1040050"/>
            <a:ext cx="2097217" cy="2799894"/>
          </a:xfrm>
          <a:prstGeom prst="rect">
            <a:avLst/>
          </a:prstGeom>
          <a:noFill/>
        </p:spPr>
      </p:pic>
      <p:pic>
        <p:nvPicPr>
          <p:cNvPr id="21520" name="Picture 16" descr="http://digiphotostatic.libero.it/orsetto_bianco/med/2a865eaabe_4651951_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92830">
            <a:off x="218242" y="4069715"/>
            <a:ext cx="3299263" cy="2477448"/>
          </a:xfrm>
          <a:prstGeom prst="rect">
            <a:avLst/>
          </a:prstGeom>
          <a:noFill/>
        </p:spPr>
      </p:pic>
      <p:pic>
        <p:nvPicPr>
          <p:cNvPr id="21522" name="Picture 18" descr="http://www.notizie.it/wp-content/uploads/2012/02/magnolia-at-magnol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714752"/>
            <a:ext cx="3857652" cy="2889732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830615" y="1891190"/>
            <a:ext cx="20321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 smtClean="0">
                <a:solidFill>
                  <a:srgbClr val="FF0000"/>
                </a:solidFill>
              </a:rPr>
              <a:t>M</a:t>
            </a:r>
            <a:endParaRPr lang="it-IT" sz="10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08127" y="1412776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 smtClean="0">
                <a:solidFill>
                  <a:srgbClr val="FF0000"/>
                </a:solidFill>
              </a:rPr>
              <a:t>M</a:t>
            </a:r>
            <a:endParaRPr lang="it-IT" sz="10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30615" y="4509120"/>
            <a:ext cx="20321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 smtClean="0">
                <a:solidFill>
                  <a:srgbClr val="FF0000"/>
                </a:solidFill>
              </a:rPr>
              <a:t>D</a:t>
            </a:r>
            <a:endParaRPr lang="it-IT" sz="104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33591" y="4519938"/>
            <a:ext cx="15841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400" dirty="0" smtClean="0">
                <a:solidFill>
                  <a:srgbClr val="FF0000"/>
                </a:solidFill>
              </a:rPr>
              <a:t>D</a:t>
            </a:r>
            <a:endParaRPr lang="it-IT" sz="12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1628800"/>
            <a:ext cx="10801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400" dirty="0" smtClean="0">
                <a:solidFill>
                  <a:srgbClr val="FF0000"/>
                </a:solidFill>
              </a:rPr>
              <a:t>D</a:t>
            </a:r>
            <a:endParaRPr lang="it-IT" sz="10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64291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C00000"/>
                </a:solidFill>
                <a:latin typeface="Garamond" pitchFamily="18" charset="0"/>
              </a:rPr>
              <a:t>Monocots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9460" name="Picture 4" descr="http://orchidlady.com/assets/images/orchidFlowerAnatomy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779070" cy="2428892"/>
          </a:xfrm>
          <a:prstGeom prst="rect">
            <a:avLst/>
          </a:prstGeom>
          <a:noFill/>
        </p:spPr>
      </p:pic>
      <p:cxnSp>
        <p:nvCxnSpPr>
          <p:cNvPr id="6" name="Connettore 1 5"/>
          <p:cNvCxnSpPr/>
          <p:nvPr/>
        </p:nvCxnSpPr>
        <p:spPr>
          <a:xfrm rot="5400000">
            <a:off x="393671" y="2749545"/>
            <a:ext cx="250033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02576" y="214290"/>
            <a:ext cx="388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C00000"/>
                </a:solidFill>
                <a:latin typeface="Garamond" pitchFamily="18" charset="0"/>
              </a:rPr>
              <a:t>zygomorphic</a:t>
            </a:r>
            <a:r>
              <a:rPr lang="it-IT" sz="2800" dirty="0" smtClean="0">
                <a:solidFill>
                  <a:srgbClr val="C00000"/>
                </a:solidFill>
                <a:latin typeface="Garamond" pitchFamily="18" charset="0"/>
              </a:rPr>
              <a:t> = </a:t>
            </a:r>
            <a:r>
              <a:rPr lang="it-IT" sz="2800" dirty="0" err="1" smtClean="0">
                <a:solidFill>
                  <a:srgbClr val="C00000"/>
                </a:solidFill>
                <a:latin typeface="Garamond" pitchFamily="18" charset="0"/>
              </a:rPr>
              <a:t>bilateral</a:t>
            </a:r>
            <a:r>
              <a:rPr lang="it-IT" sz="28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54868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olidFill>
                  <a:srgbClr val="C00000"/>
                </a:solidFill>
                <a:latin typeface="Garamond" pitchFamily="18" charset="0"/>
              </a:rPr>
              <a:t>Dicots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9462" name="Picture 6" descr="http://i24.tinypic.com/zn1x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246639" cy="2428892"/>
          </a:xfrm>
          <a:prstGeom prst="rect">
            <a:avLst/>
          </a:prstGeom>
          <a:noFill/>
        </p:spPr>
      </p:pic>
      <p:cxnSp>
        <p:nvCxnSpPr>
          <p:cNvPr id="13" name="Connettore 1 12"/>
          <p:cNvCxnSpPr/>
          <p:nvPr/>
        </p:nvCxnSpPr>
        <p:spPr>
          <a:xfrm>
            <a:off x="2000232" y="5072074"/>
            <a:ext cx="1428760" cy="1214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466" name="Picture 10" descr="http://www.montelinas.it/florasarda/img/281-ranuncolo-millefogli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3786214" cy="2839661"/>
          </a:xfrm>
          <a:prstGeom prst="rect">
            <a:avLst/>
          </a:prstGeom>
          <a:noFill/>
        </p:spPr>
      </p:pic>
      <p:cxnSp>
        <p:nvCxnSpPr>
          <p:cNvPr id="21" name="Connettore 1 20"/>
          <p:cNvCxnSpPr/>
          <p:nvPr/>
        </p:nvCxnSpPr>
        <p:spPr>
          <a:xfrm rot="5400000">
            <a:off x="5501488" y="2713826"/>
            <a:ext cx="200026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468" name="Picture 12" descr="http://www.naturamediterraneo.com/Public/data6/pan_48020/P1020676.jpg_2008314203010_P1020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5" y="4232676"/>
            <a:ext cx="3214711" cy="2411033"/>
          </a:xfrm>
          <a:prstGeom prst="rect">
            <a:avLst/>
          </a:prstGeom>
          <a:noFill/>
        </p:spPr>
      </p:pic>
      <p:cxnSp>
        <p:nvCxnSpPr>
          <p:cNvPr id="26" name="Connettore 1 25"/>
          <p:cNvCxnSpPr/>
          <p:nvPr/>
        </p:nvCxnSpPr>
        <p:spPr>
          <a:xfrm rot="5400000" flipH="1" flipV="1">
            <a:off x="6215074" y="5286388"/>
            <a:ext cx="1214446" cy="2143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14282" y="21429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>
                <a:latin typeface="Garamond" pitchFamily="18" charset="0"/>
              </a:rPr>
              <a:t>Macroscopic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43174" y="50004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C00000"/>
                </a:solidFill>
                <a:latin typeface="Garamond" pitchFamily="18" charset="0"/>
              </a:rPr>
              <a:t>Actinomorphic</a:t>
            </a:r>
            <a:r>
              <a:rPr lang="it-IT" sz="2800" dirty="0" smtClean="0">
                <a:solidFill>
                  <a:srgbClr val="C00000"/>
                </a:solidFill>
                <a:latin typeface="Garamond" pitchFamily="18" charset="0"/>
              </a:rPr>
              <a:t> = </a:t>
            </a:r>
            <a:r>
              <a:rPr lang="it-IT" sz="2800" dirty="0" err="1" smtClean="0">
                <a:solidFill>
                  <a:srgbClr val="C00000"/>
                </a:solidFill>
                <a:latin typeface="Garamond" pitchFamily="18" charset="0"/>
              </a:rPr>
              <a:t>radial</a:t>
            </a:r>
            <a:r>
              <a:rPr lang="it-IT" sz="28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it-IT" sz="28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5720" y="100010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  <a:latin typeface="Garamond" pitchFamily="18" charset="0"/>
              </a:rPr>
              <a:t>Monocots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57950" y="100010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  <a:latin typeface="Garamond" pitchFamily="18" charset="0"/>
              </a:rPr>
              <a:t>Dicots</a:t>
            </a:r>
            <a:r>
              <a:rPr lang="it-IT" sz="40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endParaRPr lang="it-IT" sz="4000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5604" name="Picture 4" descr="Attinomor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4286280" cy="3214710"/>
          </a:xfrm>
          <a:prstGeom prst="rect">
            <a:avLst/>
          </a:prstGeom>
          <a:noFill/>
        </p:spPr>
      </p:pic>
      <p:cxnSp>
        <p:nvCxnSpPr>
          <p:cNvPr id="10" name="Connettore 1 9"/>
          <p:cNvCxnSpPr/>
          <p:nvPr/>
        </p:nvCxnSpPr>
        <p:spPr>
          <a:xfrm rot="16200000" flipH="1">
            <a:off x="5822165" y="3107529"/>
            <a:ext cx="1785950" cy="14287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5400000">
            <a:off x="5750727" y="3117789"/>
            <a:ext cx="1714512" cy="15001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16200000" flipH="1">
            <a:off x="5572132" y="3714752"/>
            <a:ext cx="2071702" cy="714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715008" y="3714752"/>
            <a:ext cx="171451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606" name="Picture 6" descr="http://www3.picturepush.com/photo/a/1706996/800/Anonymous/DSCF2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216</Words>
  <Application>Microsoft Office PowerPoint</Application>
  <PresentationFormat>Presentazione su schermo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Roberto</cp:lastModifiedBy>
  <cp:revision>58</cp:revision>
  <dcterms:created xsi:type="dcterms:W3CDTF">2012-06-17T12:08:50Z</dcterms:created>
  <dcterms:modified xsi:type="dcterms:W3CDTF">2012-09-10T16:16:50Z</dcterms:modified>
</cp:coreProperties>
</file>