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117E-5874-401F-84F1-704F99F2332A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7CB8D-2FB0-4877-ACDF-9E026FE8803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itutosup-gavirate.it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7214"/>
            <a:ext cx="4268850" cy="301788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131840" y="3140968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PATRIMONIO LOCALE  UNESCO E SCENARI GLOBALI: nuovi orizzonti di conoscenza per le giovani generazioni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7214"/>
            <a:ext cx="4268850" cy="301788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843808" y="2132856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</a:rPr>
              <a:t>AZIONI PREVISTE PER </a:t>
            </a:r>
          </a:p>
          <a:p>
            <a:r>
              <a:rPr lang="it-IT" sz="2800" b="1" dirty="0" smtClean="0">
                <a:solidFill>
                  <a:schemeClr val="bg1"/>
                </a:solidFill>
              </a:rPr>
              <a:t>ANNO SCOLASTICO 2013/2014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3501008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it-IT" sz="2800" dirty="0" smtClean="0">
                <a:solidFill>
                  <a:schemeClr val="bg1"/>
                </a:solidFill>
              </a:rPr>
              <a:t>Visite ai siti per tutte le classi di scuole e istituti di ogni ordine e grado</a:t>
            </a:r>
          </a:p>
          <a:p>
            <a:pPr marL="342900" indent="-342900">
              <a:buAutoNum type="alphaUcPeriod"/>
            </a:pPr>
            <a:endParaRPr lang="it-IT" sz="2800" dirty="0" smtClean="0">
              <a:solidFill>
                <a:schemeClr val="bg1"/>
              </a:solidFill>
            </a:endParaRPr>
          </a:p>
          <a:p>
            <a:pPr marL="342900" indent="-342900">
              <a:buAutoNum type="alphaUcPeriod"/>
            </a:pPr>
            <a:r>
              <a:rPr lang="it-IT" sz="2800" dirty="0" smtClean="0">
                <a:solidFill>
                  <a:schemeClr val="bg1"/>
                </a:solidFill>
              </a:rPr>
              <a:t>Fase preparatoria all’alternanza scuola lavoro</a:t>
            </a:r>
            <a:endParaRPr lang="it-I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7214"/>
            <a:ext cx="4268850" cy="301788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779912" y="1628800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FASE PREPARATORIA all’ ALTERNANZA SCUOLA LAVORO 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a. s. 2013 - 2014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306896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Adesione  Istituti di istruzione secondaria di secondo grado dal 21. 11. 2013 su format del sito </a:t>
            </a:r>
            <a:r>
              <a:rPr lang="it-IT" sz="2400" dirty="0" smtClean="0">
                <a:solidFill>
                  <a:schemeClr val="bg1"/>
                </a:solidFill>
                <a:hlinkClick r:id="rId3"/>
              </a:rPr>
              <a:t>www.istitutosup-gavirate.it</a:t>
            </a:r>
            <a:endParaRPr lang="it-IT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it-IT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Sottoscrizione Accordo di rete</a:t>
            </a:r>
          </a:p>
          <a:p>
            <a:pPr algn="just">
              <a:buFont typeface="Arial" pitchFamily="34" charset="0"/>
              <a:buChar char="•"/>
            </a:pPr>
            <a:endParaRPr lang="it-IT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segnalazione studenti : 300 di classe </a:t>
            </a:r>
            <a:r>
              <a:rPr lang="it-IT" sz="2400" dirty="0" smtClean="0">
                <a:solidFill>
                  <a:schemeClr val="bg1"/>
                </a:solidFill>
              </a:rPr>
              <a:t>II </a:t>
            </a:r>
            <a:r>
              <a:rPr lang="it-IT" sz="2400" dirty="0" smtClean="0">
                <a:solidFill>
                  <a:schemeClr val="bg1"/>
                </a:solidFill>
              </a:rPr>
              <a:t>e </a:t>
            </a:r>
            <a:r>
              <a:rPr lang="it-IT" sz="2400" dirty="0" smtClean="0">
                <a:solidFill>
                  <a:schemeClr val="bg1"/>
                </a:solidFill>
              </a:rPr>
              <a:t>III </a:t>
            </a:r>
            <a:r>
              <a:rPr lang="it-IT" sz="2400" dirty="0" smtClean="0">
                <a:solidFill>
                  <a:schemeClr val="bg1"/>
                </a:solidFill>
              </a:rPr>
              <a:t>(</a:t>
            </a:r>
            <a:r>
              <a:rPr lang="it-IT" sz="2400" dirty="0" err="1" smtClean="0">
                <a:solidFill>
                  <a:schemeClr val="bg1"/>
                </a:solidFill>
              </a:rPr>
              <a:t>III</a:t>
            </a:r>
            <a:r>
              <a:rPr lang="it-IT" sz="2400" dirty="0" smtClean="0">
                <a:solidFill>
                  <a:schemeClr val="bg1"/>
                </a:solidFill>
              </a:rPr>
              <a:t> e </a:t>
            </a:r>
            <a:r>
              <a:rPr lang="it-IT" sz="2400" dirty="0" err="1" smtClean="0">
                <a:solidFill>
                  <a:schemeClr val="bg1"/>
                </a:solidFill>
              </a:rPr>
              <a:t>IV</a:t>
            </a:r>
            <a:r>
              <a:rPr lang="it-IT" sz="2400" dirty="0" smtClean="0">
                <a:solidFill>
                  <a:schemeClr val="bg1"/>
                </a:solidFill>
              </a:rPr>
              <a:t> 2014 – 15)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7214"/>
            <a:ext cx="4268850" cy="301788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283968" y="1844824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CRITERI PER IDENTIFICAZIONE STUDENTI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71600" y="2924944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studenti di classe 2^ : fare riferimento al primo anno 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studenti di classe 3^ : fare riferimento al secondo anno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- condotta non inferiore a 8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- media voti non inferiore a 7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- competenze linguistiche: </a:t>
            </a:r>
            <a:r>
              <a:rPr lang="it-IT" b="1" dirty="0" smtClean="0">
                <a:solidFill>
                  <a:schemeClr val="bg1"/>
                </a:solidFill>
              </a:rPr>
              <a:t>livello </a:t>
            </a:r>
            <a:r>
              <a:rPr lang="it-IT" b="1" dirty="0" smtClean="0">
                <a:solidFill>
                  <a:schemeClr val="bg1"/>
                </a:solidFill>
              </a:rPr>
              <a:t>B1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- motivazione e comunicazione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7214"/>
            <a:ext cx="4268850" cy="301788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563888" y="1844824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LA FORMAZIONE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1560" y="2619082"/>
            <a:ext cx="792088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ull immersion in Summer School a giugno 2014 che, per un massimo di 30 h deve comprendere:</a:t>
            </a:r>
            <a:endParaRPr lang="it-IT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Ambito storico, archeologico e artistico in inglese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Comunicazione culturale (come si presentano i siti) in 	inglese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Visite ai siti (ogni gruppo effettua una visita per sito)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7214"/>
            <a:ext cx="4268850" cy="301788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635896" y="184482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DURATA DELLA FORMAZIONE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299695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3 ore per la comunicazione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12 ore per formazione sui siti in aula (3 ore per ogni sito)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8 ore per le visite ai siti (2 ore per ogni sito)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7 ore per le visite ai musei collegati ai siti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530120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smtClean="0">
                <a:solidFill>
                  <a:schemeClr val="bg1"/>
                </a:solidFill>
              </a:rPr>
              <a:t>Partecipano gli studenti e i docenti </a:t>
            </a:r>
            <a:r>
              <a:rPr lang="it-IT" sz="2400" u="sng" dirty="0" smtClean="0">
                <a:solidFill>
                  <a:schemeClr val="bg1"/>
                </a:solidFill>
              </a:rPr>
              <a:t>tutor</a:t>
            </a:r>
            <a:endParaRPr lang="it-IT" sz="24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7214"/>
            <a:ext cx="4268850" cy="301788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283968" y="191683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</a:rPr>
              <a:t>I FORMATORI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31640" y="2996952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contestualmente all’adesione delle scuole, si chiede disponibilità dei docenti con competenze in archeologia, storia, storia dell’arte e scienze  oltre che adeguata conoscenza della lingua inglese.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7214"/>
            <a:ext cx="4268850" cy="301788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843808" y="1844824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AZIONI PREVISTE PER ANNO SCOLASTICO 2014/2015</a:t>
            </a: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15616" y="3284984"/>
            <a:ext cx="72728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CONFERMA ISCRIZIONI: entro il 31 Ottobre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				 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PRESENTAZIONE PROGETTI PER ALTERNANZA: entro Novembre 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FORMAZIONE:  TEST INAIL (per chi non l’avesse già sostenuto)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ALTERNANZA: periodo Maggio 2014 – 31 Agosto 2015</a:t>
            </a:r>
          </a:p>
          <a:p>
            <a:pPr lvl="0"/>
            <a:r>
              <a:rPr lang="it-IT" sz="2000" b="1" dirty="0" smtClean="0">
                <a:solidFill>
                  <a:schemeClr val="bg1"/>
                </a:solidFill>
              </a:rPr>
              <a:t>partecipazione EXPO</a:t>
            </a:r>
          </a:p>
          <a:p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o 16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282</Words>
  <Application>Microsoft Office PowerPoint</Application>
  <PresentationFormat>Presentazione su schermo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alunniliceo</dc:creator>
  <cp:lastModifiedBy>utente</cp:lastModifiedBy>
  <cp:revision>32</cp:revision>
  <dcterms:created xsi:type="dcterms:W3CDTF">2013-11-16T08:19:07Z</dcterms:created>
  <dcterms:modified xsi:type="dcterms:W3CDTF">2013-11-26T13:54:18Z</dcterms:modified>
</cp:coreProperties>
</file>